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
  </p:notesMasterIdLst>
  <p:sldIdLst>
    <p:sldId id="259" r:id="rId2"/>
    <p:sldId id="257" r:id="rId3"/>
    <p:sldId id="261" r:id="rId4"/>
    <p:sldId id="262" r:id="rId5"/>
    <p:sldId id="263" r:id="rId6"/>
    <p:sldId id="269" r:id="rId7"/>
    <p:sldId id="264" r:id="rId8"/>
    <p:sldId id="265" r:id="rId9"/>
    <p:sldId id="266" r:id="rId10"/>
    <p:sldId id="268" r:id="rId11"/>
    <p:sldId id="267" r:id="rId12"/>
    <p:sldId id="260" r:id="rId1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100"/>
    <a:srgbClr val="FFC400"/>
    <a:srgbClr val="DD2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83394" autoAdjust="0"/>
  </p:normalViewPr>
  <p:slideViewPr>
    <p:cSldViewPr snapToGrid="0">
      <p:cViewPr varScale="1">
        <p:scale>
          <a:sx n="132" d="100"/>
          <a:sy n="132" d="100"/>
        </p:scale>
        <p:origin x="1344" y="132"/>
      </p:cViewPr>
      <p:guideLst/>
    </p:cSldViewPr>
  </p:slideViewPr>
  <p:notesTextViewPr>
    <p:cViewPr>
      <p:scale>
        <a:sx n="1" d="1"/>
        <a:sy n="1" d="1"/>
      </p:scale>
      <p:origin x="0" y="0"/>
    </p:cViewPr>
  </p:notesTextViewPr>
  <p:notesViewPr>
    <p:cSldViewPr snapToGrid="0">
      <p:cViewPr varScale="1">
        <p:scale>
          <a:sx n="121" d="100"/>
          <a:sy n="121" d="100"/>
        </p:scale>
        <p:origin x="5022"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544103-3C96-4F40-8F5B-208E82ED6940}" type="datetimeFigureOut">
              <a:rPr lang="de-DE" smtClean="0"/>
              <a:t>23.05.2025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5B4FF3-8254-421D-BFDF-68FFF817213F}" type="slidenum">
              <a:rPr lang="de-DE" smtClean="0"/>
              <a:t>‹Nr.›</a:t>
            </a:fld>
            <a:endParaRPr lang="de-DE"/>
          </a:p>
        </p:txBody>
      </p:sp>
    </p:spTree>
    <p:extLst>
      <p:ext uri="{BB962C8B-B14F-4D97-AF65-F5344CB8AC3E}">
        <p14:creationId xmlns:p14="http://schemas.microsoft.com/office/powerpoint/2010/main" val="11893298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25B4FF3-8254-421D-BFDF-68FFF817213F}" type="slidenum">
              <a:rPr lang="de-DE" smtClean="0"/>
              <a:t>1</a:t>
            </a:fld>
            <a:endParaRPr lang="de-DE"/>
          </a:p>
        </p:txBody>
      </p:sp>
    </p:spTree>
    <p:extLst>
      <p:ext uri="{BB962C8B-B14F-4D97-AF65-F5344CB8AC3E}">
        <p14:creationId xmlns:p14="http://schemas.microsoft.com/office/powerpoint/2010/main" val="3136402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25B4FF3-8254-421D-BFDF-68FFF817213F}" type="slidenum">
              <a:rPr lang="de-DE" smtClean="0"/>
              <a:t>2</a:t>
            </a:fld>
            <a:endParaRPr lang="de-DE"/>
          </a:p>
        </p:txBody>
      </p:sp>
    </p:spTree>
    <p:extLst>
      <p:ext uri="{BB962C8B-B14F-4D97-AF65-F5344CB8AC3E}">
        <p14:creationId xmlns:p14="http://schemas.microsoft.com/office/powerpoint/2010/main" val="4212704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25B4FF3-8254-421D-BFDF-68FFF817213F}" type="slidenum">
              <a:rPr lang="de-DE" smtClean="0"/>
              <a:t>3</a:t>
            </a:fld>
            <a:endParaRPr lang="de-DE"/>
          </a:p>
        </p:txBody>
      </p:sp>
    </p:spTree>
    <p:extLst>
      <p:ext uri="{BB962C8B-B14F-4D97-AF65-F5344CB8AC3E}">
        <p14:creationId xmlns:p14="http://schemas.microsoft.com/office/powerpoint/2010/main" val="4270523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25B4FF3-8254-421D-BFDF-68FFF817213F}" type="slidenum">
              <a:rPr lang="de-DE" smtClean="0"/>
              <a:t>4</a:t>
            </a:fld>
            <a:endParaRPr lang="de-DE"/>
          </a:p>
        </p:txBody>
      </p:sp>
    </p:spTree>
    <p:extLst>
      <p:ext uri="{BB962C8B-B14F-4D97-AF65-F5344CB8AC3E}">
        <p14:creationId xmlns:p14="http://schemas.microsoft.com/office/powerpoint/2010/main" val="2508698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25B4FF3-8254-421D-BFDF-68FFF817213F}" type="slidenum">
              <a:rPr lang="de-DE" smtClean="0"/>
              <a:t>5</a:t>
            </a:fld>
            <a:endParaRPr lang="de-DE"/>
          </a:p>
        </p:txBody>
      </p:sp>
    </p:spTree>
    <p:extLst>
      <p:ext uri="{BB962C8B-B14F-4D97-AF65-F5344CB8AC3E}">
        <p14:creationId xmlns:p14="http://schemas.microsoft.com/office/powerpoint/2010/main" val="14847162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25B4FF3-8254-421D-BFDF-68FFF817213F}" type="slidenum">
              <a:rPr lang="de-DE" smtClean="0"/>
              <a:t>6</a:t>
            </a:fld>
            <a:endParaRPr lang="de-DE"/>
          </a:p>
        </p:txBody>
      </p:sp>
    </p:spTree>
    <p:extLst>
      <p:ext uri="{BB962C8B-B14F-4D97-AF65-F5344CB8AC3E}">
        <p14:creationId xmlns:p14="http://schemas.microsoft.com/office/powerpoint/2010/main" val="10360467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625B4FF3-8254-421D-BFDF-68FFF817213F}" type="slidenum">
              <a:rPr lang="de-DE" smtClean="0"/>
              <a:t>7</a:t>
            </a:fld>
            <a:endParaRPr lang="de-DE"/>
          </a:p>
        </p:txBody>
      </p:sp>
    </p:spTree>
    <p:extLst>
      <p:ext uri="{BB962C8B-B14F-4D97-AF65-F5344CB8AC3E}">
        <p14:creationId xmlns:p14="http://schemas.microsoft.com/office/powerpoint/2010/main" val="4216832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fromFirestore</a:t>
            </a:r>
            <a:r>
              <a:rPr lang="de-DE" dirty="0"/>
              <a:t> konvertiert das rohe Datenobjekt aus </a:t>
            </a:r>
            <a:r>
              <a:rPr lang="de-DE" dirty="0" err="1"/>
              <a:t>Firestore</a:t>
            </a:r>
            <a:r>
              <a:rPr lang="de-DE" dirty="0"/>
              <a:t> in einen konkreten </a:t>
            </a:r>
            <a:r>
              <a:rPr lang="de-DE" dirty="0" err="1"/>
              <a:t>TypeScriptTyp</a:t>
            </a:r>
            <a:r>
              <a:rPr lang="de-DE" dirty="0"/>
              <a:t>, während </a:t>
            </a:r>
            <a:r>
              <a:rPr lang="de-DE" dirty="0" err="1"/>
              <a:t>toFirestore</a:t>
            </a:r>
            <a:r>
              <a:rPr lang="de-DE" dirty="0"/>
              <a:t> dafür sorgt, dass nur strukturkonforme Objekte in die Datenbank geschrieben werden</a:t>
            </a:r>
          </a:p>
          <a:p>
            <a:endParaRPr lang="de-DE" dirty="0"/>
          </a:p>
          <a:p>
            <a:r>
              <a:rPr lang="de-DE" dirty="0"/>
              <a:t>Im Zusammenspiel mit der Methode .</a:t>
            </a:r>
            <a:r>
              <a:rPr lang="de-DE" dirty="0" err="1"/>
              <a:t>withConverter</a:t>
            </a:r>
            <a:r>
              <a:rPr lang="de-DE" dirty="0"/>
              <a:t>() des </a:t>
            </a:r>
            <a:r>
              <a:rPr lang="de-DE" dirty="0" err="1"/>
              <a:t>Firestore</a:t>
            </a:r>
            <a:r>
              <a:rPr lang="de-DE" dirty="0"/>
              <a:t>-SDK konnten wir so eine durchgängige Typprüfung bei allen Lese- und Schreibvorgängen realisieren. Abbildung 7 zeigt ein Beispiel für den praktischen Einsatz des Converters im Code: </a:t>
            </a:r>
          </a:p>
          <a:p>
            <a:endParaRPr lang="de-DE" dirty="0"/>
          </a:p>
          <a:p>
            <a:r>
              <a:rPr lang="de-DE" dirty="0"/>
              <a:t>Praktische Vorteile. Der Einsatz dieser Technik brachte mehrere Vorteile mit sich: • Reduktion von Fehlern: Typfehler, vergessene Felder oder falsche Datentypen wurden bereits zur Entwicklungszeit durch den TypeScript-Compiler erkannt. • Bessere Wartbarkeit: Änderungen an Datenstrukturen waren dank der zentralen Typdefinitionen leicht nachvollziehbar und systemweit konsistent anpassbar. • Konsistenz in beiden Richtungen: Die gleiche Datenstruktur wurde sowohl beim Einlesen als auch beim Schreiben verwendet – ohne doppelte Validierung oder manuelle Typzuweisungen. </a:t>
            </a:r>
          </a:p>
          <a:p>
            <a:endParaRPr lang="de-DE" dirty="0"/>
          </a:p>
          <a:p>
            <a:r>
              <a:rPr lang="de-DE" dirty="0"/>
              <a:t>Abgrenzung zum </a:t>
            </a:r>
            <a:r>
              <a:rPr lang="de-DE" dirty="0" err="1"/>
              <a:t>Firestore</a:t>
            </a:r>
            <a:r>
              <a:rPr lang="de-DE" dirty="0"/>
              <a:t>-Modell. </a:t>
            </a:r>
            <a:r>
              <a:rPr lang="de-DE" dirty="0" err="1"/>
              <a:t>Firestore</a:t>
            </a:r>
            <a:r>
              <a:rPr lang="de-DE" dirty="0"/>
              <a:t> selbst stellt – anders als relationale Datenbanken – kein festes Schema zur Verfügung. Durch die Kombination aus TypeScript und Convertern konnten wir dieses Defizit vollständig auf Anwendungsebene kompensieren. Besonders im Rahmen der Migration einer bestehenden SQL-Datenbank erwies sich dieser Ansatz als äußerst hilfreich.</a:t>
            </a:r>
          </a:p>
        </p:txBody>
      </p:sp>
      <p:sp>
        <p:nvSpPr>
          <p:cNvPr id="4" name="Foliennummernplatzhalter 3"/>
          <p:cNvSpPr>
            <a:spLocks noGrp="1"/>
          </p:cNvSpPr>
          <p:nvPr>
            <p:ph type="sldNum" sz="quarter" idx="5"/>
          </p:nvPr>
        </p:nvSpPr>
        <p:spPr/>
        <p:txBody>
          <a:bodyPr/>
          <a:lstStyle/>
          <a:p>
            <a:fld id="{625B4FF3-8254-421D-BFDF-68FFF817213F}" type="slidenum">
              <a:rPr lang="de-DE" smtClean="0"/>
              <a:t>8</a:t>
            </a:fld>
            <a:endParaRPr lang="de-DE"/>
          </a:p>
        </p:txBody>
      </p:sp>
    </p:spTree>
    <p:extLst>
      <p:ext uri="{BB962C8B-B14F-4D97-AF65-F5344CB8AC3E}">
        <p14:creationId xmlns:p14="http://schemas.microsoft.com/office/powerpoint/2010/main" val="2263235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9B9E42-8CE7-6EFE-0C75-DDB4E85B8082}"/>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7EAA3CE4-B398-39C0-EEB4-3BFA56DADC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65573759-4CCF-0209-BAD9-72D58036CDDB}"/>
              </a:ext>
            </a:extLst>
          </p:cNvPr>
          <p:cNvSpPr>
            <a:spLocks noGrp="1"/>
          </p:cNvSpPr>
          <p:nvPr>
            <p:ph type="dt" sz="half" idx="10"/>
          </p:nvPr>
        </p:nvSpPr>
        <p:spPr/>
        <p:txBody>
          <a:bodyPr/>
          <a:lstStyle/>
          <a:p>
            <a:fld id="{CB23794D-FD21-4DE8-84BC-5A35AE11B525}" type="datetime1">
              <a:rPr lang="de-DE" smtClean="0"/>
              <a:t>23.05.2025</a:t>
            </a:fld>
            <a:endParaRPr lang="de-DE"/>
          </a:p>
        </p:txBody>
      </p:sp>
      <p:sp>
        <p:nvSpPr>
          <p:cNvPr id="5" name="Fußzeilenplatzhalter 4">
            <a:extLst>
              <a:ext uri="{FF2B5EF4-FFF2-40B4-BE49-F238E27FC236}">
                <a16:creationId xmlns:a16="http://schemas.microsoft.com/office/drawing/2014/main" id="{ACE9631A-F4BD-D3F5-6D17-FC3B00DA4347}"/>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91C49E18-0015-D6BE-EC6A-D527CD1EC94A}"/>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37603352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3A549C5-D3BB-BADB-BB7A-5F01D534B6C7}"/>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D5C062C5-121F-51CF-F58B-614C214FB617}"/>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4B3134E7-EDEC-06FF-CB18-8006A746969A}"/>
              </a:ext>
            </a:extLst>
          </p:cNvPr>
          <p:cNvSpPr>
            <a:spLocks noGrp="1"/>
          </p:cNvSpPr>
          <p:nvPr>
            <p:ph type="dt" sz="half" idx="10"/>
          </p:nvPr>
        </p:nvSpPr>
        <p:spPr/>
        <p:txBody>
          <a:bodyPr/>
          <a:lstStyle/>
          <a:p>
            <a:fld id="{D22F0DC1-EC94-4B18-81F8-B8553E59EA3A}" type="datetime1">
              <a:rPr lang="de-DE" smtClean="0"/>
              <a:t>23.05.2025</a:t>
            </a:fld>
            <a:endParaRPr lang="de-DE"/>
          </a:p>
        </p:txBody>
      </p:sp>
      <p:sp>
        <p:nvSpPr>
          <p:cNvPr id="5" name="Fußzeilenplatzhalter 4">
            <a:extLst>
              <a:ext uri="{FF2B5EF4-FFF2-40B4-BE49-F238E27FC236}">
                <a16:creationId xmlns:a16="http://schemas.microsoft.com/office/drawing/2014/main" id="{4B133268-84DC-6395-E2D8-AEC3919DD224}"/>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78777332-5AAA-86D2-C9DF-902E0ED8B733}"/>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1652720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1280785A-3B53-2CD5-1E5B-34D79C7C524C}"/>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72B6BF2D-05A6-1617-03DF-39FA1DC77784}"/>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E1827984-1DFB-7FFE-2037-A015E8919241}"/>
              </a:ext>
            </a:extLst>
          </p:cNvPr>
          <p:cNvSpPr>
            <a:spLocks noGrp="1"/>
          </p:cNvSpPr>
          <p:nvPr>
            <p:ph type="dt" sz="half" idx="10"/>
          </p:nvPr>
        </p:nvSpPr>
        <p:spPr/>
        <p:txBody>
          <a:bodyPr/>
          <a:lstStyle/>
          <a:p>
            <a:fld id="{443CFD7E-60DA-4F0A-8D06-A6054994D496}" type="datetime1">
              <a:rPr lang="de-DE" smtClean="0"/>
              <a:t>23.05.2025</a:t>
            </a:fld>
            <a:endParaRPr lang="de-DE"/>
          </a:p>
        </p:txBody>
      </p:sp>
      <p:sp>
        <p:nvSpPr>
          <p:cNvPr id="5" name="Fußzeilenplatzhalter 4">
            <a:extLst>
              <a:ext uri="{FF2B5EF4-FFF2-40B4-BE49-F238E27FC236}">
                <a16:creationId xmlns:a16="http://schemas.microsoft.com/office/drawing/2014/main" id="{AD5CAD18-0905-0ECE-5364-3F8810080D2A}"/>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BEDF7BE7-D519-7C57-FA70-EDB64916B742}"/>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3506125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6469DC-286E-920D-A2A9-11DA8ABD37AC}"/>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93067242-3F25-5D04-A678-E6A26DB267A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4CB9F0E8-A276-3E3A-F8B1-6D528FBB43CC}"/>
              </a:ext>
            </a:extLst>
          </p:cNvPr>
          <p:cNvSpPr>
            <a:spLocks noGrp="1"/>
          </p:cNvSpPr>
          <p:nvPr>
            <p:ph type="dt" sz="half" idx="10"/>
          </p:nvPr>
        </p:nvSpPr>
        <p:spPr/>
        <p:txBody>
          <a:bodyPr/>
          <a:lstStyle/>
          <a:p>
            <a:fld id="{8A9BB86D-BA28-48B0-A811-33FD9AFA0C50}" type="datetime1">
              <a:rPr lang="de-DE" smtClean="0"/>
              <a:t>23.05.2025</a:t>
            </a:fld>
            <a:endParaRPr lang="de-DE"/>
          </a:p>
        </p:txBody>
      </p:sp>
      <p:sp>
        <p:nvSpPr>
          <p:cNvPr id="5" name="Fußzeilenplatzhalter 4">
            <a:extLst>
              <a:ext uri="{FF2B5EF4-FFF2-40B4-BE49-F238E27FC236}">
                <a16:creationId xmlns:a16="http://schemas.microsoft.com/office/drawing/2014/main" id="{BE74BEBD-AC3A-98C5-125E-E63904AF2DD9}"/>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A3EF6F19-C71C-3B44-582B-67D9EC4CD8D9}"/>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2425989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59DAC79-4D23-43F3-C3C6-04B7AFBA3700}"/>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1135E4EA-0DB7-03EE-5F56-48778F53B6F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028A4372-49ED-E941-93AF-65E29C6FF3C3}"/>
              </a:ext>
            </a:extLst>
          </p:cNvPr>
          <p:cNvSpPr>
            <a:spLocks noGrp="1"/>
          </p:cNvSpPr>
          <p:nvPr>
            <p:ph type="dt" sz="half" idx="10"/>
          </p:nvPr>
        </p:nvSpPr>
        <p:spPr/>
        <p:txBody>
          <a:bodyPr/>
          <a:lstStyle/>
          <a:p>
            <a:fld id="{AB80F985-303F-47EE-8529-FC437F92743E}" type="datetime1">
              <a:rPr lang="de-DE" smtClean="0"/>
              <a:t>23.05.2025</a:t>
            </a:fld>
            <a:endParaRPr lang="de-DE"/>
          </a:p>
        </p:txBody>
      </p:sp>
      <p:sp>
        <p:nvSpPr>
          <p:cNvPr id="5" name="Fußzeilenplatzhalter 4">
            <a:extLst>
              <a:ext uri="{FF2B5EF4-FFF2-40B4-BE49-F238E27FC236}">
                <a16:creationId xmlns:a16="http://schemas.microsoft.com/office/drawing/2014/main" id="{DEF09850-4362-27AF-DF5E-6DCB0CC45E63}"/>
              </a:ext>
            </a:extLst>
          </p:cNvPr>
          <p:cNvSpPr>
            <a:spLocks noGrp="1"/>
          </p:cNvSpPr>
          <p:nvPr>
            <p:ph type="ftr" sz="quarter" idx="11"/>
          </p:nvPr>
        </p:nvSpPr>
        <p:spPr/>
        <p:txBody>
          <a:body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5F409E36-C0C8-53BF-F915-7BDBA723F095}"/>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2394181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8524595-9B5C-C52B-08F3-D877E5236ED6}"/>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2849667-098F-DC17-664A-7992E1119944}"/>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6E7219BE-4ECF-2F8B-2A3A-CD3279ECD458}"/>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F751392E-0883-A796-D4EB-BA75E351940A}"/>
              </a:ext>
            </a:extLst>
          </p:cNvPr>
          <p:cNvSpPr>
            <a:spLocks noGrp="1"/>
          </p:cNvSpPr>
          <p:nvPr>
            <p:ph type="dt" sz="half" idx="10"/>
          </p:nvPr>
        </p:nvSpPr>
        <p:spPr/>
        <p:txBody>
          <a:bodyPr/>
          <a:lstStyle/>
          <a:p>
            <a:fld id="{3A46D27C-7E1E-4DE3-89C1-5DB71BE3FF67}" type="datetime1">
              <a:rPr lang="de-DE" smtClean="0"/>
              <a:t>23.05.2025</a:t>
            </a:fld>
            <a:endParaRPr lang="de-DE"/>
          </a:p>
        </p:txBody>
      </p:sp>
      <p:sp>
        <p:nvSpPr>
          <p:cNvPr id="6" name="Fußzeilenplatzhalter 5">
            <a:extLst>
              <a:ext uri="{FF2B5EF4-FFF2-40B4-BE49-F238E27FC236}">
                <a16:creationId xmlns:a16="http://schemas.microsoft.com/office/drawing/2014/main" id="{24EF656E-2919-8C4F-EB3B-D2561FD8BA76}"/>
              </a:ext>
            </a:extLst>
          </p:cNvPr>
          <p:cNvSpPr>
            <a:spLocks noGrp="1"/>
          </p:cNvSpPr>
          <p:nvPr>
            <p:ph type="ftr" sz="quarter" idx="11"/>
          </p:nvPr>
        </p:nvSpPr>
        <p:spPr/>
        <p:txBody>
          <a:bodyPr/>
          <a:lstStyle/>
          <a:p>
            <a:r>
              <a:rPr lang="de-DE"/>
              <a:t>Präsentationsthema – Prof. Dr. Max Mustermann – © Copyright bei Bedarf</a:t>
            </a:r>
          </a:p>
        </p:txBody>
      </p:sp>
      <p:sp>
        <p:nvSpPr>
          <p:cNvPr id="7" name="Foliennummernplatzhalter 6">
            <a:extLst>
              <a:ext uri="{FF2B5EF4-FFF2-40B4-BE49-F238E27FC236}">
                <a16:creationId xmlns:a16="http://schemas.microsoft.com/office/drawing/2014/main" id="{0B342EAF-3572-D871-8B83-1D06486C1FE4}"/>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4995129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8638578-A7B6-37B8-F93B-C350A12FE0BB}"/>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D9EF3E0F-47FC-F2BF-DD3A-CF878A4CAF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0CEBEF8A-1CC7-A72D-DA9B-BDC7819BD674}"/>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73FD84E3-DDC3-4370-F555-E4E26032A2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118C8FDD-AB7F-5E6A-BFCF-8804E6DFDE1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DF008450-29B3-D765-ED14-12EEF06B2F3F}"/>
              </a:ext>
            </a:extLst>
          </p:cNvPr>
          <p:cNvSpPr>
            <a:spLocks noGrp="1"/>
          </p:cNvSpPr>
          <p:nvPr>
            <p:ph type="dt" sz="half" idx="10"/>
          </p:nvPr>
        </p:nvSpPr>
        <p:spPr/>
        <p:txBody>
          <a:bodyPr/>
          <a:lstStyle/>
          <a:p>
            <a:fld id="{74DB97FF-CF30-4E4E-BD24-10F93C3727E0}" type="datetime1">
              <a:rPr lang="de-DE" smtClean="0"/>
              <a:t>23.05.2025</a:t>
            </a:fld>
            <a:endParaRPr lang="de-DE"/>
          </a:p>
        </p:txBody>
      </p:sp>
      <p:sp>
        <p:nvSpPr>
          <p:cNvPr id="8" name="Fußzeilenplatzhalter 7">
            <a:extLst>
              <a:ext uri="{FF2B5EF4-FFF2-40B4-BE49-F238E27FC236}">
                <a16:creationId xmlns:a16="http://schemas.microsoft.com/office/drawing/2014/main" id="{E6B4E54D-007C-90D4-C65F-07138A69172E}"/>
              </a:ext>
            </a:extLst>
          </p:cNvPr>
          <p:cNvSpPr>
            <a:spLocks noGrp="1"/>
          </p:cNvSpPr>
          <p:nvPr>
            <p:ph type="ftr" sz="quarter" idx="11"/>
          </p:nvPr>
        </p:nvSpPr>
        <p:spPr/>
        <p:txBody>
          <a:bodyPr/>
          <a:lstStyle/>
          <a:p>
            <a:r>
              <a:rPr lang="de-DE"/>
              <a:t>Präsentationsthema – Prof. Dr. Max Mustermann – © Copyright bei Bedarf</a:t>
            </a:r>
          </a:p>
        </p:txBody>
      </p:sp>
      <p:sp>
        <p:nvSpPr>
          <p:cNvPr id="9" name="Foliennummernplatzhalter 8">
            <a:extLst>
              <a:ext uri="{FF2B5EF4-FFF2-40B4-BE49-F238E27FC236}">
                <a16:creationId xmlns:a16="http://schemas.microsoft.com/office/drawing/2014/main" id="{5C39F8D6-E396-2453-473D-3DC04C21F6E8}"/>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12704628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93F88FC-0212-2D42-25BD-0693BC6EC0EC}"/>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076A13BD-9990-6BFB-3B11-EE60CAC5F91F}"/>
              </a:ext>
            </a:extLst>
          </p:cNvPr>
          <p:cNvSpPr>
            <a:spLocks noGrp="1"/>
          </p:cNvSpPr>
          <p:nvPr>
            <p:ph type="dt" sz="half" idx="10"/>
          </p:nvPr>
        </p:nvSpPr>
        <p:spPr/>
        <p:txBody>
          <a:bodyPr/>
          <a:lstStyle/>
          <a:p>
            <a:fld id="{CB022F6E-9DD4-4CFD-9580-1D9260804048}" type="datetime1">
              <a:rPr lang="de-DE" smtClean="0"/>
              <a:t>23.05.2025</a:t>
            </a:fld>
            <a:endParaRPr lang="de-DE"/>
          </a:p>
        </p:txBody>
      </p:sp>
      <p:sp>
        <p:nvSpPr>
          <p:cNvPr id="4" name="Fußzeilenplatzhalter 3">
            <a:extLst>
              <a:ext uri="{FF2B5EF4-FFF2-40B4-BE49-F238E27FC236}">
                <a16:creationId xmlns:a16="http://schemas.microsoft.com/office/drawing/2014/main" id="{19BA66B9-2948-E398-761A-5A3FA0965C29}"/>
              </a:ext>
            </a:extLst>
          </p:cNvPr>
          <p:cNvSpPr>
            <a:spLocks noGrp="1"/>
          </p:cNvSpPr>
          <p:nvPr>
            <p:ph type="ftr" sz="quarter" idx="11"/>
          </p:nvPr>
        </p:nvSpPr>
        <p:spPr/>
        <p:txBody>
          <a:bodyPr/>
          <a:lstStyle/>
          <a:p>
            <a:r>
              <a:rPr lang="de-DE"/>
              <a:t>Präsentationsthema – Prof. Dr. Max Mustermann – © Copyright bei Bedarf</a:t>
            </a:r>
          </a:p>
        </p:txBody>
      </p:sp>
      <p:sp>
        <p:nvSpPr>
          <p:cNvPr id="5" name="Foliennummernplatzhalter 4">
            <a:extLst>
              <a:ext uri="{FF2B5EF4-FFF2-40B4-BE49-F238E27FC236}">
                <a16:creationId xmlns:a16="http://schemas.microsoft.com/office/drawing/2014/main" id="{83DBA8A8-EBB6-36B6-F753-DFEFD4B698B3}"/>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500305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2C3E24F9-43FB-158D-7C37-13CD9E21698D}"/>
              </a:ext>
            </a:extLst>
          </p:cNvPr>
          <p:cNvSpPr>
            <a:spLocks noGrp="1"/>
          </p:cNvSpPr>
          <p:nvPr>
            <p:ph type="dt" sz="half" idx="10"/>
          </p:nvPr>
        </p:nvSpPr>
        <p:spPr/>
        <p:txBody>
          <a:bodyPr/>
          <a:lstStyle/>
          <a:p>
            <a:fld id="{32C6A197-946F-4475-AE8A-79344BA07276}" type="datetime1">
              <a:rPr lang="de-DE" smtClean="0"/>
              <a:t>23.05.2025</a:t>
            </a:fld>
            <a:endParaRPr lang="de-DE"/>
          </a:p>
        </p:txBody>
      </p:sp>
      <p:sp>
        <p:nvSpPr>
          <p:cNvPr id="3" name="Fußzeilenplatzhalter 2">
            <a:extLst>
              <a:ext uri="{FF2B5EF4-FFF2-40B4-BE49-F238E27FC236}">
                <a16:creationId xmlns:a16="http://schemas.microsoft.com/office/drawing/2014/main" id="{C20018DE-137F-1931-9704-9E9C8E9BCEC8}"/>
              </a:ext>
            </a:extLst>
          </p:cNvPr>
          <p:cNvSpPr>
            <a:spLocks noGrp="1"/>
          </p:cNvSpPr>
          <p:nvPr>
            <p:ph type="ftr" sz="quarter" idx="11"/>
          </p:nvPr>
        </p:nvSpPr>
        <p:spPr/>
        <p:txBody>
          <a:bodyPr/>
          <a:lstStyle/>
          <a:p>
            <a:r>
              <a:rPr lang="de-DE"/>
              <a:t>Präsentationsthema – Prof. Dr. Max Mustermann – © Copyright bei Bedarf</a:t>
            </a:r>
          </a:p>
        </p:txBody>
      </p:sp>
      <p:sp>
        <p:nvSpPr>
          <p:cNvPr id="4" name="Foliennummernplatzhalter 3">
            <a:extLst>
              <a:ext uri="{FF2B5EF4-FFF2-40B4-BE49-F238E27FC236}">
                <a16:creationId xmlns:a16="http://schemas.microsoft.com/office/drawing/2014/main" id="{051B2D77-9C63-F106-04EE-84AEBBAB8920}"/>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2838141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624081C-15A2-F68A-A180-D4DFC01E343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82528E5D-72CF-9D7A-A2C0-7B87FD813F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D142B603-B208-27E0-2987-C4CE40F2E6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C1BA892C-AA93-7850-653D-8DDCB756769A}"/>
              </a:ext>
            </a:extLst>
          </p:cNvPr>
          <p:cNvSpPr>
            <a:spLocks noGrp="1"/>
          </p:cNvSpPr>
          <p:nvPr>
            <p:ph type="dt" sz="half" idx="10"/>
          </p:nvPr>
        </p:nvSpPr>
        <p:spPr/>
        <p:txBody>
          <a:bodyPr/>
          <a:lstStyle/>
          <a:p>
            <a:fld id="{2816EAB9-FCD8-4CAC-AE49-96ACED449141}" type="datetime1">
              <a:rPr lang="de-DE" smtClean="0"/>
              <a:t>23.05.2025</a:t>
            </a:fld>
            <a:endParaRPr lang="de-DE"/>
          </a:p>
        </p:txBody>
      </p:sp>
      <p:sp>
        <p:nvSpPr>
          <p:cNvPr id="6" name="Fußzeilenplatzhalter 5">
            <a:extLst>
              <a:ext uri="{FF2B5EF4-FFF2-40B4-BE49-F238E27FC236}">
                <a16:creationId xmlns:a16="http://schemas.microsoft.com/office/drawing/2014/main" id="{288F6A39-1185-416A-F682-5ACCD455F512}"/>
              </a:ext>
            </a:extLst>
          </p:cNvPr>
          <p:cNvSpPr>
            <a:spLocks noGrp="1"/>
          </p:cNvSpPr>
          <p:nvPr>
            <p:ph type="ftr" sz="quarter" idx="11"/>
          </p:nvPr>
        </p:nvSpPr>
        <p:spPr/>
        <p:txBody>
          <a:bodyPr/>
          <a:lstStyle/>
          <a:p>
            <a:r>
              <a:rPr lang="de-DE"/>
              <a:t>Präsentationsthema – Prof. Dr. Max Mustermann – © Copyright bei Bedarf</a:t>
            </a:r>
          </a:p>
        </p:txBody>
      </p:sp>
      <p:sp>
        <p:nvSpPr>
          <p:cNvPr id="7" name="Foliennummernplatzhalter 6">
            <a:extLst>
              <a:ext uri="{FF2B5EF4-FFF2-40B4-BE49-F238E27FC236}">
                <a16:creationId xmlns:a16="http://schemas.microsoft.com/office/drawing/2014/main" id="{6032ADCB-129B-6088-A57A-0D1FA581832D}"/>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33707291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FDC6CA-F8D7-2AFC-D4CC-699F3335D4E7}"/>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64120FD9-FA06-22B3-B435-A9AD7BF29A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83EE95F6-6392-0D7B-887E-9A2FC72932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199899D5-6435-598A-A7FE-785960CBE1F1}"/>
              </a:ext>
            </a:extLst>
          </p:cNvPr>
          <p:cNvSpPr>
            <a:spLocks noGrp="1"/>
          </p:cNvSpPr>
          <p:nvPr>
            <p:ph type="dt" sz="half" idx="10"/>
          </p:nvPr>
        </p:nvSpPr>
        <p:spPr/>
        <p:txBody>
          <a:bodyPr/>
          <a:lstStyle/>
          <a:p>
            <a:fld id="{2901A2FD-3D2A-42DC-B053-9BB4FA9F8F8E}" type="datetime1">
              <a:rPr lang="de-DE" smtClean="0"/>
              <a:t>23.05.2025</a:t>
            </a:fld>
            <a:endParaRPr lang="de-DE"/>
          </a:p>
        </p:txBody>
      </p:sp>
      <p:sp>
        <p:nvSpPr>
          <p:cNvPr id="6" name="Fußzeilenplatzhalter 5">
            <a:extLst>
              <a:ext uri="{FF2B5EF4-FFF2-40B4-BE49-F238E27FC236}">
                <a16:creationId xmlns:a16="http://schemas.microsoft.com/office/drawing/2014/main" id="{0DF9D363-B840-2E00-2FA4-14FBD4E703CC}"/>
              </a:ext>
            </a:extLst>
          </p:cNvPr>
          <p:cNvSpPr>
            <a:spLocks noGrp="1"/>
          </p:cNvSpPr>
          <p:nvPr>
            <p:ph type="ftr" sz="quarter" idx="11"/>
          </p:nvPr>
        </p:nvSpPr>
        <p:spPr/>
        <p:txBody>
          <a:bodyPr/>
          <a:lstStyle/>
          <a:p>
            <a:r>
              <a:rPr lang="de-DE"/>
              <a:t>Präsentationsthema – Prof. Dr. Max Mustermann – © Copyright bei Bedarf</a:t>
            </a:r>
          </a:p>
        </p:txBody>
      </p:sp>
      <p:sp>
        <p:nvSpPr>
          <p:cNvPr id="7" name="Foliennummernplatzhalter 6">
            <a:extLst>
              <a:ext uri="{FF2B5EF4-FFF2-40B4-BE49-F238E27FC236}">
                <a16:creationId xmlns:a16="http://schemas.microsoft.com/office/drawing/2014/main" id="{08081AEA-7CC3-B47E-87B0-026C9E19B01A}"/>
              </a:ext>
            </a:extLst>
          </p:cNvPr>
          <p:cNvSpPr>
            <a:spLocks noGrp="1"/>
          </p:cNvSpPr>
          <p:nvPr>
            <p:ph type="sldNum" sz="quarter" idx="12"/>
          </p:nvPr>
        </p:nvSpPr>
        <p:spPr/>
        <p:txBody>
          <a:bodyPr/>
          <a:lstStyle/>
          <a:p>
            <a:fld id="{B80ECA75-7E3C-4E3F-B39D-72B9ACB3B22E}" type="slidenum">
              <a:rPr lang="de-DE" smtClean="0"/>
              <a:t>‹Nr.›</a:t>
            </a:fld>
            <a:endParaRPr lang="de-DE"/>
          </a:p>
        </p:txBody>
      </p:sp>
    </p:spTree>
    <p:extLst>
      <p:ext uri="{BB962C8B-B14F-4D97-AF65-F5344CB8AC3E}">
        <p14:creationId xmlns:p14="http://schemas.microsoft.com/office/powerpoint/2010/main" val="490502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486715F7-AC72-7011-FF71-043A941DD3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21C31F25-CD24-628F-B9BF-57C2CEE3FE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E6E0FED-2C74-6B3E-FB7A-5A35DC77FB0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D582A8F-09C1-4127-AEC9-88EE9EFF37A8}" type="datetime1">
              <a:rPr lang="de-DE" smtClean="0"/>
              <a:t>23.05.2025</a:t>
            </a:fld>
            <a:endParaRPr lang="de-DE"/>
          </a:p>
        </p:txBody>
      </p:sp>
      <p:sp>
        <p:nvSpPr>
          <p:cNvPr id="5" name="Fußzeilenplatzhalter 4">
            <a:extLst>
              <a:ext uri="{FF2B5EF4-FFF2-40B4-BE49-F238E27FC236}">
                <a16:creationId xmlns:a16="http://schemas.microsoft.com/office/drawing/2014/main" id="{FC2724D8-73DB-ACEA-C29A-DD5E4DF55D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de-DE"/>
              <a:t>Präsentationsthema – Prof. Dr. Max Mustermann – © Copyright bei Bedarf</a:t>
            </a:r>
          </a:p>
        </p:txBody>
      </p:sp>
      <p:sp>
        <p:nvSpPr>
          <p:cNvPr id="6" name="Foliennummernplatzhalter 5">
            <a:extLst>
              <a:ext uri="{FF2B5EF4-FFF2-40B4-BE49-F238E27FC236}">
                <a16:creationId xmlns:a16="http://schemas.microsoft.com/office/drawing/2014/main" id="{8D900889-E35D-E3C4-3C22-D321F4CB84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80ECA75-7E3C-4E3F-B39D-72B9ACB3B22E}" type="slidenum">
              <a:rPr lang="de-DE" smtClean="0"/>
              <a:t>‹Nr.›</a:t>
            </a:fld>
            <a:endParaRPr lang="de-DE"/>
          </a:p>
        </p:txBody>
      </p:sp>
    </p:spTree>
    <p:extLst>
      <p:ext uri="{BB962C8B-B14F-4D97-AF65-F5344CB8AC3E}">
        <p14:creationId xmlns:p14="http://schemas.microsoft.com/office/powerpoint/2010/main" val="14281116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firebase.google.com/docs/firestore/manage-data/transactions?hl=d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firebase.google.com/brand-guidelines" TargetMode="External"/><Relationship Id="rId7" Type="http://schemas.openxmlformats.org/officeDocument/2006/relationships/hyperlink" Target="https://firebase.google.com/docs/reference/node/firebase.firestore.FirestoreDataConverter"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s://firebase.google.com/docs/emulator-suite?hl=de" TargetMode="External"/><Relationship Id="rId5" Type="http://schemas.openxmlformats.org/officeDocument/2006/relationships/hyperlink" Target="https://firebase.google.com/docs/firestore/query-data/queries?hl=de#web" TargetMode="External"/><Relationship Id="rId4" Type="http://schemas.openxmlformats.org/officeDocument/2006/relationships/hyperlink" Target="https://www.flaticon.com/"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hyperlink" Target="https://db-engines.com/en/ranking/document+store" TargetMode="External"/><Relationship Id="rId4" Type="http://schemas.openxmlformats.org/officeDocument/2006/relationships/image" Target="../media/image3.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3.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www.npmjs.com/package/@google-cloud/firestore" TargetMode="External"/><Relationship Id="rId5" Type="http://schemas.openxmlformats.org/officeDocument/2006/relationships/image" Target="../media/image21.png"/><Relationship Id="rId10" Type="http://schemas.openxmlformats.org/officeDocument/2006/relationships/image" Target="../media/image25.png"/><Relationship Id="rId4" Type="http://schemas.openxmlformats.org/officeDocument/2006/relationships/image" Target="../media/image20.png"/><Relationship Id="rId9"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127951-6FD5-7914-14B0-96CA8C62BDDA}"/>
              </a:ext>
            </a:extLst>
          </p:cNvPr>
          <p:cNvSpPr>
            <a:spLocks noGrp="1"/>
          </p:cNvSpPr>
          <p:nvPr>
            <p:ph type="ctrTitle"/>
          </p:nvPr>
        </p:nvSpPr>
        <p:spPr>
          <a:xfrm>
            <a:off x="447174" y="1555501"/>
            <a:ext cx="9144000" cy="1933657"/>
          </a:xfrm>
        </p:spPr>
        <p:txBody>
          <a:bodyPr>
            <a:normAutofit/>
          </a:bodyPr>
          <a:lstStyle/>
          <a:p>
            <a:pPr algn="l"/>
            <a:r>
              <a:rPr lang="de-DE" sz="4200" b="1" dirty="0">
                <a:solidFill>
                  <a:srgbClr val="FF9100"/>
                </a:solidFill>
                <a:latin typeface="TWK Everett" panose="020B0204000000000000"/>
              </a:rPr>
              <a:t>Umsetzung der Semesteraufgabe mit Google Cloud </a:t>
            </a:r>
            <a:r>
              <a:rPr lang="de-DE" sz="4200" b="1" dirty="0" err="1">
                <a:solidFill>
                  <a:srgbClr val="FF9100"/>
                </a:solidFill>
                <a:latin typeface="TWK Everett" panose="020B0204000000000000"/>
              </a:rPr>
              <a:t>Firestore</a:t>
            </a:r>
            <a:endParaRPr lang="de-DE" sz="4200" b="1" dirty="0">
              <a:solidFill>
                <a:srgbClr val="FF9100"/>
              </a:solidFill>
              <a:latin typeface="TWK Everett" panose="020B0204000000000000"/>
            </a:endParaRPr>
          </a:p>
        </p:txBody>
      </p:sp>
      <p:sp>
        <p:nvSpPr>
          <p:cNvPr id="3" name="Untertitel 2">
            <a:extLst>
              <a:ext uri="{FF2B5EF4-FFF2-40B4-BE49-F238E27FC236}">
                <a16:creationId xmlns:a16="http://schemas.microsoft.com/office/drawing/2014/main" id="{3C30422A-9D30-3372-2E13-A1DAFB43689C}"/>
              </a:ext>
            </a:extLst>
          </p:cNvPr>
          <p:cNvSpPr>
            <a:spLocks noGrp="1"/>
          </p:cNvSpPr>
          <p:nvPr>
            <p:ph type="subTitle" idx="1"/>
          </p:nvPr>
        </p:nvSpPr>
        <p:spPr>
          <a:xfrm>
            <a:off x="447174" y="4081464"/>
            <a:ext cx="9144000" cy="1655762"/>
          </a:xfrm>
        </p:spPr>
        <p:txBody>
          <a:bodyPr>
            <a:normAutofit/>
          </a:bodyPr>
          <a:lstStyle/>
          <a:p>
            <a:pPr algn="l"/>
            <a:r>
              <a:rPr lang="de-DE" sz="1900" b="1" dirty="0">
                <a:latin typeface="TWK Everett" panose="020B0204000000000000"/>
              </a:rPr>
              <a:t>von Peter Fischer, </a:t>
            </a:r>
            <a:r>
              <a:rPr lang="de-DE" sz="1900" b="1" dirty="0" err="1">
                <a:latin typeface="TWK Everett" panose="020B0204000000000000"/>
              </a:rPr>
              <a:t>Leonelle</a:t>
            </a:r>
            <a:r>
              <a:rPr lang="de-DE" sz="1900" b="1" dirty="0">
                <a:latin typeface="TWK Everett" panose="020B0204000000000000"/>
              </a:rPr>
              <a:t> </a:t>
            </a:r>
            <a:r>
              <a:rPr lang="de-DE" sz="1900" b="1" dirty="0" err="1">
                <a:latin typeface="TWK Everett" panose="020B0204000000000000"/>
              </a:rPr>
              <a:t>Tifani</a:t>
            </a:r>
            <a:r>
              <a:rPr lang="de-DE" sz="1900" b="1" dirty="0">
                <a:latin typeface="TWK Everett" panose="020B0204000000000000"/>
              </a:rPr>
              <a:t> </a:t>
            </a:r>
            <a:r>
              <a:rPr lang="de-DE" sz="1900" b="1" dirty="0" err="1">
                <a:latin typeface="TWK Everett" panose="020B0204000000000000"/>
              </a:rPr>
              <a:t>Kommegne</a:t>
            </a:r>
            <a:r>
              <a:rPr lang="de-DE" sz="1900" b="1" dirty="0">
                <a:latin typeface="TWK Everett" panose="020B0204000000000000"/>
              </a:rPr>
              <a:t> </a:t>
            </a:r>
            <a:r>
              <a:rPr lang="de-DE" sz="1900" b="1" dirty="0" err="1">
                <a:latin typeface="TWK Everett" panose="020B0204000000000000"/>
              </a:rPr>
              <a:t>Kammegne</a:t>
            </a:r>
            <a:r>
              <a:rPr lang="de-DE" sz="1900" b="1" dirty="0">
                <a:latin typeface="TWK Everett" panose="020B0204000000000000"/>
              </a:rPr>
              <a:t>, Michael Mertl, Gregor Pfister und Jana Sophie Schweizer</a:t>
            </a:r>
          </a:p>
          <a:p>
            <a:pPr algn="l"/>
            <a:endParaRPr lang="de-DE" sz="1900" b="1" dirty="0">
              <a:latin typeface="TWK Everett" panose="020B0204000000000000"/>
            </a:endParaRPr>
          </a:p>
        </p:txBody>
      </p:sp>
      <p:pic>
        <p:nvPicPr>
          <p:cNvPr id="4" name="Grafik 3">
            <a:extLst>
              <a:ext uri="{FF2B5EF4-FFF2-40B4-BE49-F238E27FC236}">
                <a16:creationId xmlns:a16="http://schemas.microsoft.com/office/drawing/2014/main" id="{710014F7-474D-6D23-6304-05CFF9D0A5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47174" y="325246"/>
            <a:ext cx="2819400" cy="771664"/>
          </a:xfrm>
          <a:prstGeom prst="rect">
            <a:avLst/>
          </a:prstGeom>
        </p:spPr>
      </p:pic>
      <p:sp>
        <p:nvSpPr>
          <p:cNvPr id="5" name="Textplatzhalter 3">
            <a:extLst>
              <a:ext uri="{FF2B5EF4-FFF2-40B4-BE49-F238E27FC236}">
                <a16:creationId xmlns:a16="http://schemas.microsoft.com/office/drawing/2014/main" id="{A27236ED-D12D-33A6-4435-9C93CC8048B4}"/>
              </a:ext>
            </a:extLst>
          </p:cNvPr>
          <p:cNvSpPr txBox="1">
            <a:spLocks/>
          </p:cNvSpPr>
          <p:nvPr/>
        </p:nvSpPr>
        <p:spPr>
          <a:xfrm>
            <a:off x="522000" y="6125599"/>
            <a:ext cx="4967287" cy="365125"/>
          </a:xfrm>
          <a:prstGeom prst="rect">
            <a:avLst/>
          </a:prstGeom>
        </p:spPr>
        <p:txBody>
          <a:bodyPr vert="horz" lIns="91440" tIns="45720" rIns="91440" bIns="45720" rtlCol="0" anchor="ctr">
            <a:normAutofit/>
          </a:bodyPr>
          <a:lstStyle>
            <a:defPPr>
              <a:defRPr lang="de-DE"/>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de-DE" sz="850" b="1" dirty="0">
                <a:solidFill>
                  <a:schemeClr val="tx1"/>
                </a:solidFill>
                <a:latin typeface="TWK Everett" panose="020B0204000000000000"/>
              </a:rPr>
              <a:t>Gruppe 05 – 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Augsburg 22.05.2025</a:t>
            </a:r>
            <a:endParaRPr lang="de-DE" sz="850" b="1" dirty="0">
              <a:latin typeface="TWK Everett" panose="020B0204000000000000"/>
            </a:endParaRPr>
          </a:p>
        </p:txBody>
      </p:sp>
    </p:spTree>
    <p:extLst>
      <p:ext uri="{BB962C8B-B14F-4D97-AF65-F5344CB8AC3E}">
        <p14:creationId xmlns:p14="http://schemas.microsoft.com/office/powerpoint/2010/main" val="853776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Herausforderungen bei der Umsetzung der Update- &amp; Delete Abfragen</a:t>
            </a: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10</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sp>
        <p:nvSpPr>
          <p:cNvPr id="6" name="Pfeil: Chevron 5">
            <a:extLst>
              <a:ext uri="{FF2B5EF4-FFF2-40B4-BE49-F238E27FC236}">
                <a16:creationId xmlns:a16="http://schemas.microsoft.com/office/drawing/2014/main" id="{DB8C555D-1032-2DAA-2F3B-6255884BA897}"/>
              </a:ext>
            </a:extLst>
          </p:cNvPr>
          <p:cNvSpPr/>
          <p:nvPr/>
        </p:nvSpPr>
        <p:spPr>
          <a:xfrm>
            <a:off x="8334552" y="578818"/>
            <a:ext cx="1374932" cy="218098"/>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Update &amp; Delete</a:t>
            </a:r>
          </a:p>
        </p:txBody>
      </p:sp>
      <p:sp>
        <p:nvSpPr>
          <p:cNvPr id="11" name="Pfeil: Chevron 10">
            <a:extLst>
              <a:ext uri="{FF2B5EF4-FFF2-40B4-BE49-F238E27FC236}">
                <a16:creationId xmlns:a16="http://schemas.microsoft.com/office/drawing/2014/main" id="{05C138BB-0609-6EE9-A9FC-07FA7306A976}"/>
              </a:ext>
            </a:extLst>
          </p:cNvPr>
          <p:cNvSpPr/>
          <p:nvPr/>
        </p:nvSpPr>
        <p:spPr>
          <a:xfrm>
            <a:off x="6959620" y="578818"/>
            <a:ext cx="1374932"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Read</a:t>
            </a:r>
          </a:p>
        </p:txBody>
      </p:sp>
      <p:pic>
        <p:nvPicPr>
          <p:cNvPr id="12" name="Picture 2" descr="Generiertes Bild">
            <a:extLst>
              <a:ext uri="{FF2B5EF4-FFF2-40B4-BE49-F238E27FC236}">
                <a16:creationId xmlns:a16="http://schemas.microsoft.com/office/drawing/2014/main" id="{D7307125-33C3-274A-45BF-80544DD27D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347" y="2324686"/>
            <a:ext cx="2208628" cy="2208628"/>
          </a:xfrm>
          <a:prstGeom prst="rect">
            <a:avLst/>
          </a:prstGeom>
          <a:noFill/>
          <a:extLst>
            <a:ext uri="{909E8E84-426E-40DD-AFC4-6F175D3DCCD1}">
              <a14:hiddenFill xmlns:a14="http://schemas.microsoft.com/office/drawing/2010/main">
                <a:solidFill>
                  <a:srgbClr val="FFFFFF"/>
                </a:solidFill>
              </a14:hiddenFill>
            </a:ext>
          </a:extLst>
        </p:spPr>
      </p:pic>
      <p:sp>
        <p:nvSpPr>
          <p:cNvPr id="13" name="Textfeld 12">
            <a:extLst>
              <a:ext uri="{FF2B5EF4-FFF2-40B4-BE49-F238E27FC236}">
                <a16:creationId xmlns:a16="http://schemas.microsoft.com/office/drawing/2014/main" id="{367A81BD-1F53-8295-04CB-FA35FAE35A1C}"/>
              </a:ext>
            </a:extLst>
          </p:cNvPr>
          <p:cNvSpPr txBox="1"/>
          <p:nvPr/>
        </p:nvSpPr>
        <p:spPr>
          <a:xfrm>
            <a:off x="3035173" y="1886535"/>
            <a:ext cx="7225758" cy="3046988"/>
          </a:xfrm>
          <a:prstGeom prst="rect">
            <a:avLst/>
          </a:prstGeom>
          <a:noFill/>
        </p:spPr>
        <p:txBody>
          <a:bodyPr wrap="square" rtlCol="0">
            <a:spAutoFit/>
          </a:bodyPr>
          <a:lstStyle/>
          <a:p>
            <a:pPr marL="228600" indent="-228600">
              <a:buFont typeface="+mj-lt"/>
              <a:buAutoNum type="arabicPeriod"/>
            </a:pPr>
            <a:r>
              <a:rPr lang="de-DE" sz="1200" dirty="0">
                <a:solidFill>
                  <a:srgbClr val="FF9100"/>
                </a:solidFill>
                <a:latin typeface="TWK Everett" panose="020B0204000000000000"/>
              </a:rPr>
              <a:t>Einfache Update &amp; Delete Anfragen sind leicht umzusetzen</a:t>
            </a: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r>
              <a:rPr lang="de-DE" sz="1200" dirty="0">
                <a:solidFill>
                  <a:srgbClr val="FF9100"/>
                </a:solidFill>
                <a:latin typeface="TWK Everett" panose="020B0204000000000000"/>
              </a:rPr>
              <a:t>Sobald aber Daten, wie in unserem Fall z.B. Kursleiter, an mehreren Stellen gespeichert sind, also redundant, wie es bei dokumentenbasierten Datenbanken üblich ist, steht man vor Herausforderungen. Um Datenkonsistenz und Integrität zu gewährleisten, muss man selbst dafür extra Logik einbauen.</a:t>
            </a: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r>
              <a:rPr lang="de-DE" sz="1200" dirty="0">
                <a:solidFill>
                  <a:srgbClr val="FF9100"/>
                </a:solidFill>
                <a:latin typeface="TWK Everett" panose="020B0204000000000000"/>
              </a:rPr>
              <a:t>Kein ON DELETE CASCAE oder ähnliches wie bei SQL</a:t>
            </a: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r>
              <a:rPr lang="de-DE" sz="1200" dirty="0">
                <a:solidFill>
                  <a:srgbClr val="FF9100"/>
                </a:solidFill>
                <a:latin typeface="TWK Everett" panose="020B0204000000000000"/>
              </a:rPr>
              <a:t>Nutzung von </a:t>
            </a:r>
            <a:r>
              <a:rPr lang="de-DE" sz="1200" i="1" dirty="0">
                <a:solidFill>
                  <a:srgbClr val="FF9100"/>
                </a:solidFill>
                <a:latin typeface="TWK Everett" panose="020B0204000000000000"/>
              </a:rPr>
              <a:t>Batch </a:t>
            </a:r>
            <a:r>
              <a:rPr lang="de-DE" sz="1200" i="1" dirty="0" err="1">
                <a:solidFill>
                  <a:srgbClr val="FF9100"/>
                </a:solidFill>
                <a:latin typeface="TWK Everett" panose="020B0204000000000000"/>
              </a:rPr>
              <a:t>Writes</a:t>
            </a:r>
            <a:r>
              <a:rPr lang="de-DE" sz="1200" i="1" dirty="0">
                <a:solidFill>
                  <a:srgbClr val="FF9100"/>
                </a:solidFill>
                <a:latin typeface="TWK Everett" panose="020B0204000000000000"/>
              </a:rPr>
              <a:t> </a:t>
            </a:r>
            <a:r>
              <a:rPr lang="de-DE" sz="1200" dirty="0">
                <a:solidFill>
                  <a:srgbClr val="FF9100"/>
                </a:solidFill>
                <a:latin typeface="TWK Everett" panose="020B0204000000000000"/>
              </a:rPr>
              <a:t>oder </a:t>
            </a:r>
            <a:r>
              <a:rPr lang="de-DE" sz="1200" i="1" dirty="0">
                <a:solidFill>
                  <a:srgbClr val="FF9100"/>
                </a:solidFill>
                <a:latin typeface="TWK Everett" panose="020B0204000000000000"/>
              </a:rPr>
              <a:t>Transaktionen -&gt; </a:t>
            </a:r>
            <a:r>
              <a:rPr lang="de-DE" sz="1200" i="1" dirty="0">
                <a:solidFill>
                  <a:srgbClr val="FF9100"/>
                </a:solidFill>
                <a:latin typeface="TWK Everett" panose="020B0204000000000000"/>
                <a:hlinkClick r:id="rId4"/>
              </a:rPr>
              <a:t>https://firebase.google.com/docs/firestore/manage-data/transactions?hl=de</a:t>
            </a:r>
            <a:r>
              <a:rPr lang="de-DE" sz="1200" i="1" dirty="0">
                <a:solidFill>
                  <a:srgbClr val="FF9100"/>
                </a:solidFill>
                <a:latin typeface="TWK Everett" panose="020B0204000000000000"/>
              </a:rPr>
              <a:t> </a:t>
            </a:r>
          </a:p>
          <a:p>
            <a:pPr marL="228600" indent="-228600">
              <a:buFont typeface="+mj-lt"/>
              <a:buAutoNum type="arabicPeriod"/>
            </a:pPr>
            <a:endParaRPr lang="de-DE" sz="1200" i="1" dirty="0">
              <a:solidFill>
                <a:srgbClr val="FF9100"/>
              </a:solidFill>
              <a:latin typeface="TWK Everett" panose="020B0204000000000000"/>
            </a:endParaRPr>
          </a:p>
          <a:p>
            <a:pPr marL="228600" indent="-228600">
              <a:buFont typeface="+mj-lt"/>
              <a:buAutoNum type="arabicPeriod"/>
            </a:pPr>
            <a:endParaRPr lang="de-DE" sz="1200" i="1" dirty="0">
              <a:solidFill>
                <a:srgbClr val="FF9100"/>
              </a:solidFill>
              <a:latin typeface="TWK Everett" panose="020B0204000000000000"/>
            </a:endParaRPr>
          </a:p>
          <a:p>
            <a:pPr marL="228600" indent="-228600">
              <a:buFont typeface="+mj-lt"/>
              <a:buAutoNum type="arabicPeriod"/>
            </a:pPr>
            <a:endParaRPr lang="de-DE" sz="1200" i="1" dirty="0">
              <a:solidFill>
                <a:srgbClr val="FF9100"/>
              </a:solidFill>
              <a:latin typeface="TWK Everett" panose="020B0204000000000000"/>
            </a:endParaRPr>
          </a:p>
          <a:p>
            <a:r>
              <a:rPr lang="de-DE" sz="1200" i="1" dirty="0">
                <a:solidFill>
                  <a:srgbClr val="FF9100"/>
                </a:solidFill>
                <a:latin typeface="TWK Everett" panose="020B0204000000000000"/>
              </a:rPr>
              <a:t>=&gt; </a:t>
            </a:r>
            <a:r>
              <a:rPr lang="de-DE" sz="1200" b="1" i="1" dirty="0">
                <a:solidFill>
                  <a:srgbClr val="FF0000"/>
                </a:solidFill>
                <a:highlight>
                  <a:srgbClr val="FFFF00"/>
                </a:highlight>
                <a:latin typeface="TWK Everett" panose="020B0204000000000000"/>
              </a:rPr>
              <a:t>@Jana </a:t>
            </a:r>
            <a:r>
              <a:rPr lang="de-DE" sz="1200" i="1" dirty="0">
                <a:solidFill>
                  <a:srgbClr val="FF9100"/>
                </a:solidFill>
                <a:latin typeface="TWK Everett" panose="020B0204000000000000"/>
              </a:rPr>
              <a:t>und </a:t>
            </a:r>
            <a:r>
              <a:rPr lang="de-DE" sz="1200" b="1" i="1" dirty="0">
                <a:solidFill>
                  <a:srgbClr val="FF0000"/>
                </a:solidFill>
                <a:highlight>
                  <a:srgbClr val="FFFF00"/>
                </a:highlight>
                <a:latin typeface="TWK Everett" panose="020B0204000000000000"/>
              </a:rPr>
              <a:t>@Peter </a:t>
            </a:r>
            <a:r>
              <a:rPr lang="de-DE" sz="1200" i="1" dirty="0">
                <a:solidFill>
                  <a:srgbClr val="FF9100"/>
                </a:solidFill>
                <a:latin typeface="TWK Everett" panose="020B0204000000000000"/>
              </a:rPr>
              <a:t>bitte das hier noch fertig machen</a:t>
            </a:r>
          </a:p>
        </p:txBody>
      </p:sp>
    </p:spTree>
    <p:extLst>
      <p:ext uri="{BB962C8B-B14F-4D97-AF65-F5344CB8AC3E}">
        <p14:creationId xmlns:p14="http://schemas.microsoft.com/office/powerpoint/2010/main" val="1661318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Generiertes Bild">
            <a:extLst>
              <a:ext uri="{FF2B5EF4-FFF2-40B4-BE49-F238E27FC236}">
                <a16:creationId xmlns:a16="http://schemas.microsoft.com/office/drawing/2014/main" id="{78B379E4-E5CA-70B6-88EB-93DFD61041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6347" y="2324686"/>
            <a:ext cx="2208628" cy="2208628"/>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Fazit</a:t>
            </a: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11</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sp>
        <p:nvSpPr>
          <p:cNvPr id="6" name="Textfeld 5">
            <a:extLst>
              <a:ext uri="{FF2B5EF4-FFF2-40B4-BE49-F238E27FC236}">
                <a16:creationId xmlns:a16="http://schemas.microsoft.com/office/drawing/2014/main" id="{B9F0A652-7B30-D48F-CC3C-DD2DAB2263DC}"/>
              </a:ext>
            </a:extLst>
          </p:cNvPr>
          <p:cNvSpPr txBox="1"/>
          <p:nvPr/>
        </p:nvSpPr>
        <p:spPr>
          <a:xfrm>
            <a:off x="3035173" y="1886535"/>
            <a:ext cx="7225758" cy="3416320"/>
          </a:xfrm>
          <a:prstGeom prst="rect">
            <a:avLst/>
          </a:prstGeom>
          <a:noFill/>
        </p:spPr>
        <p:txBody>
          <a:bodyPr wrap="square" rtlCol="0">
            <a:spAutoFit/>
          </a:bodyPr>
          <a:lstStyle/>
          <a:p>
            <a:r>
              <a:rPr lang="de-DE" sz="1200" dirty="0">
                <a:solidFill>
                  <a:srgbClr val="FF9100"/>
                </a:solidFill>
                <a:latin typeface="TWK Everett" panose="020B0204000000000000"/>
              </a:rPr>
              <a:t>Migration einer relationalen Kursdatenbank in eine dokumentenbasierte NoSQL-Datenbank wie </a:t>
            </a:r>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stellte eine herausfordernde wie ich lehrreiche Aufgabe dar mit vielen Unterschieden und Erkenntnissen:</a:t>
            </a:r>
          </a:p>
          <a:p>
            <a:endParaRPr lang="de-DE" sz="1200" dirty="0">
              <a:solidFill>
                <a:srgbClr val="FF9100"/>
              </a:solidFill>
              <a:latin typeface="TWK Everett" panose="020B0204000000000000"/>
            </a:endParaRPr>
          </a:p>
          <a:p>
            <a:pPr marL="228600" indent="-228600">
              <a:buFont typeface="+mj-lt"/>
              <a:buAutoNum type="arabicPeriod"/>
            </a:pPr>
            <a:r>
              <a:rPr lang="de-DE" sz="1200" dirty="0">
                <a:solidFill>
                  <a:srgbClr val="FF9100"/>
                </a:solidFill>
                <a:latin typeface="TWK Everett" panose="020B0204000000000000"/>
              </a:rPr>
              <a:t>Die Abfrageflexibilität durch z.B. JOINs in SQL wird in </a:t>
            </a:r>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anders erreicht und erfordert und grundsätzliches Umdenken -&gt; Daten müssen redundant gespeichert werden, Abfragen logisch vereinfacht und viele Operationen in die Anwendungsschicht verlagert, wo extra Code nötig ist.</a:t>
            </a: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r>
              <a:rPr lang="de-DE" sz="1200" dirty="0">
                <a:solidFill>
                  <a:srgbClr val="FF9100"/>
                </a:solidFill>
                <a:latin typeface="TWK Everett" panose="020B0204000000000000"/>
              </a:rPr>
              <a:t>Durch TypeScript und Convertern konnten wir dem schemalosen Ansatz von </a:t>
            </a:r>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eine starke Typsicherheit entgegensetzen.</a:t>
            </a: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ist ideal geeignet für semistrukturierte Daten und klar definierte Zugriffsmuster. Ebenfalls muss man sich Einschränkungen bewusst sein – im Hinblick auf nicht mögliche relationale Operationen und automatische Konsistenz</a:t>
            </a: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endParaRPr lang="de-DE" sz="1200" dirty="0">
              <a:solidFill>
                <a:srgbClr val="FF9100"/>
              </a:solidFill>
              <a:latin typeface="TWK Everett" panose="020B0204000000000000"/>
            </a:endParaRPr>
          </a:p>
          <a:p>
            <a:r>
              <a:rPr lang="de-DE" sz="1200" dirty="0">
                <a:solidFill>
                  <a:srgbClr val="FF9100"/>
                </a:solidFill>
                <a:latin typeface="TWK Everett" panose="020B0204000000000000"/>
              </a:rPr>
              <a:t>=&gt; Insgesamt hat das Projekt nicht nur unsere Kenntnisse in </a:t>
            </a:r>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TypeScript und NoSQL-Datenmodellierung vertieft, sondern uns auch ein praktisches Verständnis dafür geschaffen, wie herausfordernd eine Umsetzung einer relationalen Datenbank in eine dokumentenbasierte Datenbank ist.</a:t>
            </a:r>
          </a:p>
        </p:txBody>
      </p:sp>
    </p:spTree>
    <p:extLst>
      <p:ext uri="{BB962C8B-B14F-4D97-AF65-F5344CB8AC3E}">
        <p14:creationId xmlns:p14="http://schemas.microsoft.com/office/powerpoint/2010/main" val="1485995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wipe(down)">
                                      <p:cBhvr>
                                        <p:cTn id="7" dur="500"/>
                                        <p:tgtEl>
                                          <p:spTgt spid="6">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xEl>
                                              <p:pRg st="4" end="4"/>
                                            </p:txEl>
                                          </p:spTgt>
                                        </p:tgtEl>
                                        <p:attrNameLst>
                                          <p:attrName>style.visibility</p:attrName>
                                        </p:attrNameLst>
                                      </p:cBhvr>
                                      <p:to>
                                        <p:strVal val="visible"/>
                                      </p:to>
                                    </p:set>
                                    <p:animEffect transition="in" filter="wipe(down)">
                                      <p:cBhvr>
                                        <p:cTn id="12" dur="500"/>
                                        <p:tgtEl>
                                          <p:spTgt spid="6">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xEl>
                                              <p:pRg st="6" end="6"/>
                                            </p:txEl>
                                          </p:spTgt>
                                        </p:tgtEl>
                                        <p:attrNameLst>
                                          <p:attrName>style.visibility</p:attrName>
                                        </p:attrNameLst>
                                      </p:cBhvr>
                                      <p:to>
                                        <p:strVal val="visible"/>
                                      </p:to>
                                    </p:set>
                                    <p:animEffect transition="in" filter="wipe(down)">
                                      <p:cBhvr>
                                        <p:cTn id="17" dur="500"/>
                                        <p:tgtEl>
                                          <p:spTgt spid="6">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6">
                                            <p:txEl>
                                              <p:pRg st="9" end="9"/>
                                            </p:txEl>
                                          </p:spTgt>
                                        </p:tgtEl>
                                        <p:attrNameLst>
                                          <p:attrName>style.visibility</p:attrName>
                                        </p:attrNameLst>
                                      </p:cBhvr>
                                      <p:to>
                                        <p:strVal val="visible"/>
                                      </p:to>
                                    </p:set>
                                    <p:animEffect transition="in" filter="wipe(down)">
                                      <p:cBhvr>
                                        <p:cTn id="22"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Quellen</a:t>
            </a: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12</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sp>
        <p:nvSpPr>
          <p:cNvPr id="3" name="Inhaltsplatzhalter 2">
            <a:extLst>
              <a:ext uri="{FF2B5EF4-FFF2-40B4-BE49-F238E27FC236}">
                <a16:creationId xmlns:a16="http://schemas.microsoft.com/office/drawing/2014/main" id="{247376FB-1D1F-CB45-15A4-50CFE6B8D0D0}"/>
              </a:ext>
            </a:extLst>
          </p:cNvPr>
          <p:cNvSpPr>
            <a:spLocks noGrp="1"/>
          </p:cNvSpPr>
          <p:nvPr>
            <p:ph idx="1"/>
          </p:nvPr>
        </p:nvSpPr>
        <p:spPr>
          <a:xfrm>
            <a:off x="386347" y="1752347"/>
            <a:ext cx="10515600" cy="4351338"/>
          </a:xfrm>
        </p:spPr>
        <p:txBody>
          <a:bodyPr>
            <a:normAutofit/>
          </a:bodyPr>
          <a:lstStyle/>
          <a:p>
            <a:r>
              <a:rPr lang="de-DE" sz="1200" dirty="0" err="1">
                <a:latin typeface="TWK Everett" panose="020B0204000000000000"/>
              </a:rPr>
              <a:t>Firebase</a:t>
            </a:r>
            <a:r>
              <a:rPr lang="de-DE" sz="1200" dirty="0">
                <a:latin typeface="TWK Everett" panose="020B0204000000000000"/>
              </a:rPr>
              <a:t> Logo und Farben -&gt; </a:t>
            </a:r>
            <a:r>
              <a:rPr lang="de-DE" sz="1200" dirty="0">
                <a:latin typeface="TWK Everett" panose="020B0204000000000000"/>
                <a:hlinkClick r:id="rId3"/>
              </a:rPr>
              <a:t>https://firebase.google.com/brand-guidelines</a:t>
            </a:r>
            <a:r>
              <a:rPr lang="de-DE" sz="1200" dirty="0">
                <a:latin typeface="TWK Everett" panose="020B0204000000000000"/>
              </a:rPr>
              <a:t> </a:t>
            </a:r>
          </a:p>
          <a:p>
            <a:r>
              <a:rPr lang="de-DE" sz="1200" dirty="0">
                <a:latin typeface="TWK Everett" panose="020B0204000000000000"/>
              </a:rPr>
              <a:t>Icons -&gt; </a:t>
            </a:r>
            <a:r>
              <a:rPr lang="de-DE" sz="1200" dirty="0">
                <a:latin typeface="TWK Everett" panose="020B0204000000000000"/>
                <a:hlinkClick r:id="rId4"/>
              </a:rPr>
              <a:t>https://www.flaticon.com/</a:t>
            </a:r>
            <a:endParaRPr lang="de-DE" sz="1200" dirty="0">
              <a:latin typeface="TWK Everett" panose="020B0204000000000000"/>
            </a:endParaRPr>
          </a:p>
          <a:p>
            <a:r>
              <a:rPr lang="de-DE" sz="1200" dirty="0">
                <a:latin typeface="TWK Everett" panose="020B0204000000000000"/>
              </a:rPr>
              <a:t>Menschen in Comic-Art von </a:t>
            </a:r>
            <a:r>
              <a:rPr lang="de-DE" sz="1200" dirty="0" err="1">
                <a:latin typeface="TWK Everett" panose="020B0204000000000000"/>
              </a:rPr>
              <a:t>ChatGPT</a:t>
            </a:r>
            <a:endParaRPr lang="de-DE" sz="1200" dirty="0">
              <a:latin typeface="TWK Everett" panose="020B0204000000000000"/>
            </a:endParaRPr>
          </a:p>
          <a:p>
            <a:r>
              <a:rPr lang="de-DE" sz="1200" dirty="0">
                <a:latin typeface="TWK Everett" panose="020B0204000000000000"/>
              </a:rPr>
              <a:t>Beispiel Abfragen -&gt; </a:t>
            </a:r>
            <a:r>
              <a:rPr lang="de-DE" sz="1200" dirty="0">
                <a:latin typeface="TWK Everett" panose="020B0204000000000000"/>
                <a:hlinkClick r:id="rId5"/>
              </a:rPr>
              <a:t>https://firebase.google.com/docs/firestore/query-data/queries?hl=de#web</a:t>
            </a:r>
            <a:r>
              <a:rPr lang="de-DE" sz="1200" dirty="0">
                <a:latin typeface="TWK Everett" panose="020B0204000000000000"/>
              </a:rPr>
              <a:t> </a:t>
            </a:r>
          </a:p>
          <a:p>
            <a:r>
              <a:rPr lang="de-DE" sz="1200" dirty="0">
                <a:latin typeface="TWK Everett" panose="020B0204000000000000"/>
              </a:rPr>
              <a:t>Emulator UI -&gt; </a:t>
            </a:r>
            <a:r>
              <a:rPr lang="de-DE" sz="1200" dirty="0">
                <a:latin typeface="TWK Everett" panose="020B0204000000000000"/>
                <a:hlinkClick r:id="rId6"/>
              </a:rPr>
              <a:t>https://firebase.google.com/docs/emulator-suite?hl=de</a:t>
            </a:r>
            <a:r>
              <a:rPr lang="de-DE" sz="1200" dirty="0">
                <a:latin typeface="TWK Everett" panose="020B0204000000000000"/>
              </a:rPr>
              <a:t> </a:t>
            </a:r>
          </a:p>
          <a:p>
            <a:r>
              <a:rPr lang="de-DE" sz="1200" dirty="0">
                <a:latin typeface="TWK Everett" panose="020B0204000000000000"/>
              </a:rPr>
              <a:t>Converter -&gt; </a:t>
            </a:r>
            <a:r>
              <a:rPr lang="de-DE" sz="1200" dirty="0">
                <a:latin typeface="TWK Everett" panose="020B0204000000000000"/>
                <a:hlinkClick r:id="rId7"/>
              </a:rPr>
              <a:t>https://firebase.google.com/docs/reference/node/firebase.firestore.FirestoreDataConverter</a:t>
            </a:r>
            <a:endParaRPr lang="de-DE" sz="1200" dirty="0">
              <a:latin typeface="TWK Everett" panose="020B0204000000000000"/>
            </a:endParaRPr>
          </a:p>
          <a:p>
            <a:r>
              <a:rPr lang="de-DE" sz="1200" dirty="0">
                <a:latin typeface="TWK Everett" panose="020B0204000000000000"/>
              </a:rPr>
              <a:t>Quellen mit Infos noch aus Doku kopieren? </a:t>
            </a:r>
          </a:p>
          <a:p>
            <a:endParaRPr lang="de-DE" sz="1200" dirty="0">
              <a:latin typeface="TWK Everett" panose="020B0204000000000000"/>
            </a:endParaRPr>
          </a:p>
        </p:txBody>
      </p:sp>
    </p:spTree>
    <p:extLst>
      <p:ext uri="{BB962C8B-B14F-4D97-AF65-F5344CB8AC3E}">
        <p14:creationId xmlns:p14="http://schemas.microsoft.com/office/powerpoint/2010/main" val="3334302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Ausgangssituation</a:t>
            </a: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2</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pic>
        <p:nvPicPr>
          <p:cNvPr id="23" name="Grafik 22" descr="Ein Bild, das Text, Diagramm, Screenshot, Plan enthält.&#10;&#10;KI-generierte Inhalte können fehlerhaft sein.">
            <a:extLst>
              <a:ext uri="{FF2B5EF4-FFF2-40B4-BE49-F238E27FC236}">
                <a16:creationId xmlns:a16="http://schemas.microsoft.com/office/drawing/2014/main" id="{6594FD79-04ED-C396-58CC-453DF8A5B8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66650" y="1712897"/>
            <a:ext cx="4423854" cy="3276431"/>
          </a:xfrm>
          <a:prstGeom prst="rect">
            <a:avLst/>
          </a:prstGeom>
        </p:spPr>
      </p:pic>
      <p:pic>
        <p:nvPicPr>
          <p:cNvPr id="1026" name="Picture 2" descr="Generiertes Bild">
            <a:extLst>
              <a:ext uri="{FF2B5EF4-FFF2-40B4-BE49-F238E27FC236}">
                <a16:creationId xmlns:a16="http://schemas.microsoft.com/office/drawing/2014/main" id="{648D0131-034E-71FB-D8EF-178DCB5F2AA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6347" y="2767263"/>
            <a:ext cx="1323474" cy="132347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eneriertes Bild">
            <a:extLst>
              <a:ext uri="{FF2B5EF4-FFF2-40B4-BE49-F238E27FC236}">
                <a16:creationId xmlns:a16="http://schemas.microsoft.com/office/drawing/2014/main" id="{BC51D1A0-0D03-A866-A197-7C0B09C5D69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39278" y="1492662"/>
            <a:ext cx="899066" cy="134859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ql server ">
            <a:extLst>
              <a:ext uri="{FF2B5EF4-FFF2-40B4-BE49-F238E27FC236}">
                <a16:creationId xmlns:a16="http://schemas.microsoft.com/office/drawing/2014/main" id="{924B12E0-FF3E-51CF-E2A6-502342038DB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53184" y="1723433"/>
            <a:ext cx="489901" cy="48990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Generiertes Bild">
            <a:extLst>
              <a:ext uri="{FF2B5EF4-FFF2-40B4-BE49-F238E27FC236}">
                <a16:creationId xmlns:a16="http://schemas.microsoft.com/office/drawing/2014/main" id="{5CE8E81E-B4DB-4FF9-D279-612524143D0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638517" y="3958911"/>
            <a:ext cx="798270" cy="1197405"/>
          </a:xfrm>
          <a:prstGeom prst="rect">
            <a:avLst/>
          </a:prstGeom>
          <a:noFill/>
          <a:extLst>
            <a:ext uri="{909E8E84-426E-40DD-AFC4-6F175D3DCCD1}">
              <a14:hiddenFill xmlns:a14="http://schemas.microsoft.com/office/drawing/2010/main">
                <a:solidFill>
                  <a:srgbClr val="FFFFFF"/>
                </a:solidFill>
              </a14:hiddenFill>
            </a:ext>
          </a:extLst>
        </p:spPr>
      </p:pic>
      <p:sp>
        <p:nvSpPr>
          <p:cNvPr id="26" name="Textfeld 25">
            <a:extLst>
              <a:ext uri="{FF2B5EF4-FFF2-40B4-BE49-F238E27FC236}">
                <a16:creationId xmlns:a16="http://schemas.microsoft.com/office/drawing/2014/main" id="{E17E5166-5FA8-3E11-7942-1AE70CAA30D6}"/>
              </a:ext>
            </a:extLst>
          </p:cNvPr>
          <p:cNvSpPr txBox="1"/>
          <p:nvPr/>
        </p:nvSpPr>
        <p:spPr>
          <a:xfrm>
            <a:off x="587582" y="3943225"/>
            <a:ext cx="932447" cy="276999"/>
          </a:xfrm>
          <a:prstGeom prst="rect">
            <a:avLst/>
          </a:prstGeom>
          <a:noFill/>
        </p:spPr>
        <p:txBody>
          <a:bodyPr wrap="square" rtlCol="0">
            <a:spAutoFit/>
          </a:bodyPr>
          <a:lstStyle/>
          <a:p>
            <a:r>
              <a:rPr lang="de-DE" sz="1200" dirty="0">
                <a:solidFill>
                  <a:srgbClr val="FF9100"/>
                </a:solidFill>
                <a:latin typeface="TWK Everett" panose="020B0204000000000000"/>
              </a:rPr>
              <a:t>Gruppe 05</a:t>
            </a:r>
          </a:p>
        </p:txBody>
      </p:sp>
      <p:sp>
        <p:nvSpPr>
          <p:cNvPr id="27" name="Textfeld 26">
            <a:extLst>
              <a:ext uri="{FF2B5EF4-FFF2-40B4-BE49-F238E27FC236}">
                <a16:creationId xmlns:a16="http://schemas.microsoft.com/office/drawing/2014/main" id="{1E79811C-6E47-85D2-9D09-309548D0F949}"/>
              </a:ext>
            </a:extLst>
          </p:cNvPr>
          <p:cNvSpPr txBox="1"/>
          <p:nvPr/>
        </p:nvSpPr>
        <p:spPr>
          <a:xfrm>
            <a:off x="2662691" y="2792694"/>
            <a:ext cx="852239" cy="276999"/>
          </a:xfrm>
          <a:prstGeom prst="rect">
            <a:avLst/>
          </a:prstGeom>
          <a:noFill/>
        </p:spPr>
        <p:txBody>
          <a:bodyPr wrap="square" rtlCol="0">
            <a:spAutoFit/>
          </a:bodyPr>
          <a:lstStyle/>
          <a:p>
            <a:r>
              <a:rPr lang="de-DE" sz="1200" dirty="0">
                <a:solidFill>
                  <a:srgbClr val="FF9100"/>
                </a:solidFill>
                <a:latin typeface="TWK Everett" panose="020B0204000000000000"/>
              </a:rPr>
              <a:t>Vorgänger</a:t>
            </a:r>
          </a:p>
        </p:txBody>
      </p:sp>
      <p:cxnSp>
        <p:nvCxnSpPr>
          <p:cNvPr id="29" name="Gerade Verbindung mit Pfeil 28">
            <a:extLst>
              <a:ext uri="{FF2B5EF4-FFF2-40B4-BE49-F238E27FC236}">
                <a16:creationId xmlns:a16="http://schemas.microsoft.com/office/drawing/2014/main" id="{9B080C48-BE43-EBAA-231E-EBC7ACBBA9F2}"/>
              </a:ext>
            </a:extLst>
          </p:cNvPr>
          <p:cNvCxnSpPr>
            <a:cxnSpLocks/>
            <a:endCxn id="27" idx="1"/>
          </p:cNvCxnSpPr>
          <p:nvPr/>
        </p:nvCxnSpPr>
        <p:spPr>
          <a:xfrm flipV="1">
            <a:off x="1812947" y="2931194"/>
            <a:ext cx="849744" cy="217818"/>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32" name="Textfeld 31">
            <a:extLst>
              <a:ext uri="{FF2B5EF4-FFF2-40B4-BE49-F238E27FC236}">
                <a16:creationId xmlns:a16="http://schemas.microsoft.com/office/drawing/2014/main" id="{45C88BB1-6323-4337-FB6D-DF2BDD9AEA63}"/>
              </a:ext>
            </a:extLst>
          </p:cNvPr>
          <p:cNvSpPr txBox="1"/>
          <p:nvPr/>
        </p:nvSpPr>
        <p:spPr>
          <a:xfrm>
            <a:off x="3491924" y="2209820"/>
            <a:ext cx="1212422" cy="400110"/>
          </a:xfrm>
          <a:prstGeom prst="rect">
            <a:avLst/>
          </a:prstGeom>
          <a:noFill/>
        </p:spPr>
        <p:txBody>
          <a:bodyPr wrap="square" rtlCol="0">
            <a:spAutoFit/>
          </a:bodyPr>
          <a:lstStyle/>
          <a:p>
            <a:r>
              <a:rPr lang="de-DE" sz="1000" dirty="0">
                <a:solidFill>
                  <a:srgbClr val="FF9100"/>
                </a:solidFill>
                <a:latin typeface="TWK Everett" panose="020B0204000000000000"/>
              </a:rPr>
              <a:t>SQL-DUMP alte relationale Struktur</a:t>
            </a:r>
          </a:p>
        </p:txBody>
      </p:sp>
      <p:cxnSp>
        <p:nvCxnSpPr>
          <p:cNvPr id="33" name="Gerade Verbindung mit Pfeil 32">
            <a:extLst>
              <a:ext uri="{FF2B5EF4-FFF2-40B4-BE49-F238E27FC236}">
                <a16:creationId xmlns:a16="http://schemas.microsoft.com/office/drawing/2014/main" id="{BCC388BC-A15B-52EE-C2B9-B944351BBE74}"/>
              </a:ext>
            </a:extLst>
          </p:cNvPr>
          <p:cNvCxnSpPr>
            <a:cxnSpLocks/>
          </p:cNvCxnSpPr>
          <p:nvPr/>
        </p:nvCxnSpPr>
        <p:spPr>
          <a:xfrm>
            <a:off x="4037652" y="2767263"/>
            <a:ext cx="0" cy="1167700"/>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38" name="Textfeld 37">
            <a:extLst>
              <a:ext uri="{FF2B5EF4-FFF2-40B4-BE49-F238E27FC236}">
                <a16:creationId xmlns:a16="http://schemas.microsoft.com/office/drawing/2014/main" id="{170F4360-7316-2E4E-D263-F1BCEBA2306B}"/>
              </a:ext>
            </a:extLst>
          </p:cNvPr>
          <p:cNvSpPr txBox="1"/>
          <p:nvPr/>
        </p:nvSpPr>
        <p:spPr>
          <a:xfrm>
            <a:off x="3187447" y="5015011"/>
            <a:ext cx="1700410" cy="461665"/>
          </a:xfrm>
          <a:prstGeom prst="rect">
            <a:avLst/>
          </a:prstGeom>
          <a:noFill/>
        </p:spPr>
        <p:txBody>
          <a:bodyPr wrap="square" rtlCol="0">
            <a:spAutoFit/>
          </a:bodyPr>
          <a:lstStyle/>
          <a:p>
            <a:r>
              <a:rPr lang="de-DE" sz="1200" dirty="0">
                <a:solidFill>
                  <a:srgbClr val="FF9100"/>
                </a:solidFill>
                <a:latin typeface="TWK Everett" panose="020B0204000000000000"/>
              </a:rPr>
              <a:t>Management will jetzt eine NoSQL-Datenbank</a:t>
            </a:r>
          </a:p>
        </p:txBody>
      </p:sp>
      <p:cxnSp>
        <p:nvCxnSpPr>
          <p:cNvPr id="40" name="Gerade Verbindung mit Pfeil 39">
            <a:extLst>
              <a:ext uri="{FF2B5EF4-FFF2-40B4-BE49-F238E27FC236}">
                <a16:creationId xmlns:a16="http://schemas.microsoft.com/office/drawing/2014/main" id="{8CC13012-760A-4223-CC4F-69D3B81E3BA4}"/>
              </a:ext>
            </a:extLst>
          </p:cNvPr>
          <p:cNvCxnSpPr>
            <a:cxnSpLocks/>
          </p:cNvCxnSpPr>
          <p:nvPr/>
        </p:nvCxnSpPr>
        <p:spPr>
          <a:xfrm flipV="1">
            <a:off x="4560846" y="3666030"/>
            <a:ext cx="851768" cy="799859"/>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45" name="Textfeld 44">
            <a:extLst>
              <a:ext uri="{FF2B5EF4-FFF2-40B4-BE49-F238E27FC236}">
                <a16:creationId xmlns:a16="http://schemas.microsoft.com/office/drawing/2014/main" id="{15F84611-CA81-15E8-F708-5067B0058FE5}"/>
              </a:ext>
            </a:extLst>
          </p:cNvPr>
          <p:cNvSpPr txBox="1"/>
          <p:nvPr/>
        </p:nvSpPr>
        <p:spPr>
          <a:xfrm>
            <a:off x="5566650" y="5012853"/>
            <a:ext cx="4423854" cy="461665"/>
          </a:xfrm>
          <a:prstGeom prst="rect">
            <a:avLst/>
          </a:prstGeom>
          <a:noFill/>
        </p:spPr>
        <p:txBody>
          <a:bodyPr wrap="square" rtlCol="0">
            <a:spAutoFit/>
          </a:bodyPr>
          <a:lstStyle/>
          <a:p>
            <a:pPr algn="ctr"/>
            <a:r>
              <a:rPr lang="de-DE" sz="1200" dirty="0">
                <a:solidFill>
                  <a:srgbClr val="FF9100"/>
                </a:solidFill>
                <a:latin typeface="TWK Everett" panose="020B0204000000000000"/>
              </a:rPr>
              <a:t>Erstellung eines Entity-Relationship-Modell, </a:t>
            </a:r>
          </a:p>
          <a:p>
            <a:pPr algn="ctr"/>
            <a:r>
              <a:rPr lang="de-DE" sz="1200" dirty="0">
                <a:solidFill>
                  <a:srgbClr val="FF9100"/>
                </a:solidFill>
                <a:latin typeface="TWK Everett" panose="020B0204000000000000"/>
              </a:rPr>
              <a:t>um den SQL-DUMP besser zu verstehen</a:t>
            </a:r>
          </a:p>
        </p:txBody>
      </p:sp>
      <p:cxnSp>
        <p:nvCxnSpPr>
          <p:cNvPr id="46" name="Gerade Verbindung mit Pfeil 45">
            <a:extLst>
              <a:ext uri="{FF2B5EF4-FFF2-40B4-BE49-F238E27FC236}">
                <a16:creationId xmlns:a16="http://schemas.microsoft.com/office/drawing/2014/main" id="{BA7DF68B-E8C8-86D0-65A4-63FD01023AB2}"/>
              </a:ext>
            </a:extLst>
          </p:cNvPr>
          <p:cNvCxnSpPr>
            <a:cxnSpLocks/>
          </p:cNvCxnSpPr>
          <p:nvPr/>
        </p:nvCxnSpPr>
        <p:spPr>
          <a:xfrm>
            <a:off x="10086473" y="3351112"/>
            <a:ext cx="381001" cy="0"/>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50" name="Ellipse 49">
            <a:extLst>
              <a:ext uri="{FF2B5EF4-FFF2-40B4-BE49-F238E27FC236}">
                <a16:creationId xmlns:a16="http://schemas.microsoft.com/office/drawing/2014/main" id="{2C0FA700-BD06-6D2B-2D39-BA4A770F46A8}"/>
              </a:ext>
            </a:extLst>
          </p:cNvPr>
          <p:cNvSpPr/>
          <p:nvPr/>
        </p:nvSpPr>
        <p:spPr>
          <a:xfrm>
            <a:off x="10513028" y="2842967"/>
            <a:ext cx="1362140" cy="1016290"/>
          </a:xfrm>
          <a:prstGeom prst="ellipse">
            <a:avLst/>
          </a:prstGeom>
          <a:noFill/>
          <a:ln w="9525" cap="flat" cmpd="sng" algn="ctr">
            <a:solidFill>
              <a:srgbClr val="FF91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de-DE" sz="1200" dirty="0">
                <a:solidFill>
                  <a:srgbClr val="FF9100"/>
                </a:solidFill>
                <a:latin typeface="TWK Everett" panose="020B0204000000000000"/>
              </a:rPr>
              <a:t>Auswahl einer NoSQL Datenbank</a:t>
            </a:r>
          </a:p>
        </p:txBody>
      </p:sp>
    </p:spTree>
    <p:extLst>
      <p:ext uri="{BB962C8B-B14F-4D97-AF65-F5344CB8AC3E}">
        <p14:creationId xmlns:p14="http://schemas.microsoft.com/office/powerpoint/2010/main" val="3675651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500"/>
                                        <p:tgtEl>
                                          <p:spTgt spid="2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down)">
                                      <p:cBhvr>
                                        <p:cTn id="10" dur="500"/>
                                        <p:tgtEl>
                                          <p:spTgt spid="27"/>
                                        </p:tgtEl>
                                      </p:cBhvr>
                                    </p:animEffect>
                                  </p:childTnLst>
                                </p:cTn>
                              </p:par>
                              <p:par>
                                <p:cTn id="11" presetID="22" presetClass="entr" presetSubtype="4" fill="hold" nodeType="withEffect">
                                  <p:stCondLst>
                                    <p:cond delay="0"/>
                                  </p:stCondLst>
                                  <p:childTnLst>
                                    <p:set>
                                      <p:cBhvr>
                                        <p:cTn id="12" dur="1" fill="hold">
                                          <p:stCondLst>
                                            <p:cond delay="0"/>
                                          </p:stCondLst>
                                        </p:cTn>
                                        <p:tgtEl>
                                          <p:spTgt spid="1030"/>
                                        </p:tgtEl>
                                        <p:attrNameLst>
                                          <p:attrName>style.visibility</p:attrName>
                                        </p:attrNameLst>
                                      </p:cBhvr>
                                      <p:to>
                                        <p:strVal val="visible"/>
                                      </p:to>
                                    </p:set>
                                    <p:animEffect transition="in" filter="wipe(down)">
                                      <p:cBhvr>
                                        <p:cTn id="13" dur="500"/>
                                        <p:tgtEl>
                                          <p:spTgt spid="1030"/>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wipe(down)">
                                      <p:cBhvr>
                                        <p:cTn id="16" dur="500"/>
                                        <p:tgtEl>
                                          <p:spTgt spid="32"/>
                                        </p:tgtEl>
                                      </p:cBhvr>
                                    </p:animEffect>
                                  </p:childTnLst>
                                </p:cTn>
                              </p:par>
                              <p:par>
                                <p:cTn id="17" presetID="22" presetClass="entr" presetSubtype="4" fill="hold" nodeType="withEffect">
                                  <p:stCondLst>
                                    <p:cond delay="0"/>
                                  </p:stCondLst>
                                  <p:childTnLst>
                                    <p:set>
                                      <p:cBhvr>
                                        <p:cTn id="18" dur="1" fill="hold">
                                          <p:stCondLst>
                                            <p:cond delay="0"/>
                                          </p:stCondLst>
                                        </p:cTn>
                                        <p:tgtEl>
                                          <p:spTgt spid="1032"/>
                                        </p:tgtEl>
                                        <p:attrNameLst>
                                          <p:attrName>style.visibility</p:attrName>
                                        </p:attrNameLst>
                                      </p:cBhvr>
                                      <p:to>
                                        <p:strVal val="visible"/>
                                      </p:to>
                                    </p:set>
                                    <p:animEffect transition="in" filter="wipe(down)">
                                      <p:cBhvr>
                                        <p:cTn id="19" dur="500"/>
                                        <p:tgtEl>
                                          <p:spTgt spid="103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wipe(down)">
                                      <p:cBhvr>
                                        <p:cTn id="24" dur="500"/>
                                        <p:tgtEl>
                                          <p:spTgt spid="33"/>
                                        </p:tgtEl>
                                      </p:cBhvr>
                                    </p:animEffect>
                                  </p:childTnLst>
                                </p:cTn>
                              </p:par>
                              <p:par>
                                <p:cTn id="25" presetID="22" presetClass="entr" presetSubtype="4" fill="hold" nodeType="withEffect">
                                  <p:stCondLst>
                                    <p:cond delay="0"/>
                                  </p:stCondLst>
                                  <p:childTnLst>
                                    <p:set>
                                      <p:cBhvr>
                                        <p:cTn id="26" dur="1" fill="hold">
                                          <p:stCondLst>
                                            <p:cond delay="0"/>
                                          </p:stCondLst>
                                        </p:cTn>
                                        <p:tgtEl>
                                          <p:spTgt spid="1034"/>
                                        </p:tgtEl>
                                        <p:attrNameLst>
                                          <p:attrName>style.visibility</p:attrName>
                                        </p:attrNameLst>
                                      </p:cBhvr>
                                      <p:to>
                                        <p:strVal val="visible"/>
                                      </p:to>
                                    </p:set>
                                    <p:animEffect transition="in" filter="wipe(down)">
                                      <p:cBhvr>
                                        <p:cTn id="27" dur="500"/>
                                        <p:tgtEl>
                                          <p:spTgt spid="1034"/>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wipe(down)">
                                      <p:cBhvr>
                                        <p:cTn id="30" dur="500"/>
                                        <p:tgtEl>
                                          <p:spTgt spid="38"/>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wipe(down)">
                                      <p:cBhvr>
                                        <p:cTn id="35" dur="500"/>
                                        <p:tgtEl>
                                          <p:spTgt spid="40"/>
                                        </p:tgtEl>
                                      </p:cBhvr>
                                    </p:animEffect>
                                  </p:childTnLst>
                                </p:cTn>
                              </p:par>
                              <p:par>
                                <p:cTn id="36" presetID="22" presetClass="entr" presetSubtype="4" fill="hold"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wipe(down)">
                                      <p:cBhvr>
                                        <p:cTn id="38" dur="500"/>
                                        <p:tgtEl>
                                          <p:spTgt spid="23"/>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wipe(down)">
                                      <p:cBhvr>
                                        <p:cTn id="41" dur="500"/>
                                        <p:tgtEl>
                                          <p:spTgt spid="4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wipe(down)">
                                      <p:cBhvr>
                                        <p:cTn id="46" dur="500"/>
                                        <p:tgtEl>
                                          <p:spTgt spid="46"/>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50"/>
                                        </p:tgtEl>
                                        <p:attrNameLst>
                                          <p:attrName>style.visibility</p:attrName>
                                        </p:attrNameLst>
                                      </p:cBhvr>
                                      <p:to>
                                        <p:strVal val="visible"/>
                                      </p:to>
                                    </p:set>
                                    <p:animEffect transition="in" filter="wipe(down)">
                                      <p:cBhvr>
                                        <p:cTn id="49"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2" grpId="0"/>
      <p:bldP spid="38" grpId="0"/>
      <p:bldP spid="45" grpId="0"/>
      <p:bldP spid="5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8" name="Picture 10" descr="Interesse-Symbol. Einfache Elementabbildung. Interesse Konzept Symbol  Design. Kann Für Web Und Mobile Verwendet Werden. Lizenzfrei nutzbare SVG,  Vektorgrafiken, Clip Arts, Illustrationen. Image 132349456.">
            <a:extLst>
              <a:ext uri="{FF2B5EF4-FFF2-40B4-BE49-F238E27FC236}">
                <a16:creationId xmlns:a16="http://schemas.microsoft.com/office/drawing/2014/main" id="{69163050-54DD-94F2-1F52-D86695E376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4159" y="1463132"/>
            <a:ext cx="1249214" cy="1249214"/>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Entscheidung </a:t>
            </a:r>
            <a:r>
              <a:rPr lang="de-DE" sz="2400" b="1" dirty="0" err="1">
                <a:solidFill>
                  <a:srgbClr val="FF9100"/>
                </a:solidFill>
                <a:latin typeface="TWK Everett" panose="020B0204000000000000"/>
              </a:rPr>
              <a:t>Firestore</a:t>
            </a:r>
            <a:endParaRPr lang="de-DE" sz="2400" b="1" dirty="0">
              <a:solidFill>
                <a:srgbClr val="FF9100"/>
              </a:solidFill>
              <a:latin typeface="TWK Everett" panose="020B0204000000000000"/>
            </a:endParaRP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3</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sp>
        <p:nvSpPr>
          <p:cNvPr id="38" name="Textfeld 37">
            <a:extLst>
              <a:ext uri="{FF2B5EF4-FFF2-40B4-BE49-F238E27FC236}">
                <a16:creationId xmlns:a16="http://schemas.microsoft.com/office/drawing/2014/main" id="{170F4360-7316-2E4E-D263-F1BCEBA2306B}"/>
              </a:ext>
            </a:extLst>
          </p:cNvPr>
          <p:cNvSpPr txBox="1"/>
          <p:nvPr/>
        </p:nvSpPr>
        <p:spPr>
          <a:xfrm>
            <a:off x="386347" y="2554963"/>
            <a:ext cx="1565026" cy="1015663"/>
          </a:xfrm>
          <a:prstGeom prst="rect">
            <a:avLst/>
          </a:prstGeom>
          <a:noFill/>
        </p:spPr>
        <p:txBody>
          <a:bodyPr wrap="square" rtlCol="0">
            <a:spAutoFit/>
          </a:bodyPr>
          <a:lstStyle/>
          <a:p>
            <a:r>
              <a:rPr lang="de-DE" sz="1200" dirty="0">
                <a:solidFill>
                  <a:srgbClr val="FF9100"/>
                </a:solidFill>
                <a:latin typeface="TWK Everett" panose="020B0204000000000000"/>
              </a:rPr>
              <a:t>DB-</a:t>
            </a:r>
            <a:r>
              <a:rPr lang="de-DE" sz="1200" dirty="0" err="1">
                <a:solidFill>
                  <a:srgbClr val="FF9100"/>
                </a:solidFill>
                <a:latin typeface="TWK Everett" panose="020B0204000000000000"/>
              </a:rPr>
              <a:t>Engines</a:t>
            </a:r>
            <a:r>
              <a:rPr lang="de-DE" sz="1200" dirty="0">
                <a:solidFill>
                  <a:srgbClr val="FF9100"/>
                </a:solidFill>
                <a:latin typeface="TWK Everett" panose="020B0204000000000000"/>
              </a:rPr>
              <a:t> Ranking:</a:t>
            </a:r>
          </a:p>
          <a:p>
            <a:r>
              <a:rPr lang="de-DE" sz="1200" dirty="0">
                <a:solidFill>
                  <a:srgbClr val="FF9100"/>
                </a:solidFill>
                <a:latin typeface="TWK Everett" panose="020B0204000000000000"/>
                <a:hlinkClick r:id="rId5"/>
              </a:rPr>
              <a:t>https://db-engines.com/en/ranking/document+store</a:t>
            </a:r>
            <a:r>
              <a:rPr lang="de-DE" sz="1200" dirty="0">
                <a:solidFill>
                  <a:srgbClr val="FF9100"/>
                </a:solidFill>
                <a:latin typeface="TWK Everett" panose="020B0204000000000000"/>
              </a:rPr>
              <a:t> </a:t>
            </a:r>
          </a:p>
          <a:p>
            <a:endParaRPr lang="de-DE" sz="1200" dirty="0">
              <a:solidFill>
                <a:srgbClr val="FF9100"/>
              </a:solidFill>
              <a:latin typeface="TWK Everett" panose="020B0204000000000000"/>
            </a:endParaRPr>
          </a:p>
        </p:txBody>
      </p:sp>
      <p:sp>
        <p:nvSpPr>
          <p:cNvPr id="45" name="Textfeld 44">
            <a:extLst>
              <a:ext uri="{FF2B5EF4-FFF2-40B4-BE49-F238E27FC236}">
                <a16:creationId xmlns:a16="http://schemas.microsoft.com/office/drawing/2014/main" id="{15F84611-CA81-15E8-F708-5067B0058FE5}"/>
              </a:ext>
            </a:extLst>
          </p:cNvPr>
          <p:cNvSpPr txBox="1"/>
          <p:nvPr/>
        </p:nvSpPr>
        <p:spPr>
          <a:xfrm>
            <a:off x="2581681" y="2598497"/>
            <a:ext cx="1665465" cy="1200329"/>
          </a:xfrm>
          <a:prstGeom prst="rect">
            <a:avLst/>
          </a:prstGeom>
          <a:noFill/>
        </p:spPr>
        <p:txBody>
          <a:bodyPr wrap="square" rtlCol="0">
            <a:spAutoFit/>
          </a:bodyPr>
          <a:lstStyle/>
          <a:p>
            <a:pPr marL="171450" indent="-171450">
              <a:buFontTx/>
              <a:buChar char="-"/>
            </a:pPr>
            <a:r>
              <a:rPr lang="de-DE" sz="1200" dirty="0">
                <a:solidFill>
                  <a:srgbClr val="FF9100"/>
                </a:solidFill>
                <a:latin typeface="TWK Everett" panose="020B0204000000000000"/>
              </a:rPr>
              <a:t>von Google</a:t>
            </a:r>
          </a:p>
          <a:p>
            <a:pPr marL="171450" indent="-171450">
              <a:buFontTx/>
              <a:buChar char="-"/>
            </a:pPr>
            <a:r>
              <a:rPr lang="de-DE" sz="1200" dirty="0">
                <a:solidFill>
                  <a:srgbClr val="FF9100"/>
                </a:solidFill>
                <a:latin typeface="TWK Everett" panose="020B0204000000000000"/>
              </a:rPr>
              <a:t>gute Dokumentation</a:t>
            </a:r>
          </a:p>
          <a:p>
            <a:pPr marL="171450" indent="-171450">
              <a:buFontTx/>
              <a:buChar char="-"/>
            </a:pPr>
            <a:r>
              <a:rPr lang="de-DE" sz="1200" dirty="0">
                <a:solidFill>
                  <a:srgbClr val="FF9100"/>
                </a:solidFill>
                <a:latin typeface="TWK Everett" panose="020B0204000000000000"/>
              </a:rPr>
              <a:t>gute Integration  in Node.js</a:t>
            </a:r>
          </a:p>
          <a:p>
            <a:pPr marL="171450" indent="-171450">
              <a:buFontTx/>
              <a:buChar char="-"/>
            </a:pPr>
            <a:r>
              <a:rPr lang="de-DE" sz="1200" dirty="0">
                <a:solidFill>
                  <a:srgbClr val="FF9100"/>
                </a:solidFill>
                <a:latin typeface="TWK Everett" panose="020B0204000000000000"/>
              </a:rPr>
              <a:t>persönliches Interesse</a:t>
            </a:r>
          </a:p>
        </p:txBody>
      </p:sp>
      <p:pic>
        <p:nvPicPr>
          <p:cNvPr id="2050" name="Picture 2" descr="Seo ">
            <a:extLst>
              <a:ext uri="{FF2B5EF4-FFF2-40B4-BE49-F238E27FC236}">
                <a16:creationId xmlns:a16="http://schemas.microsoft.com/office/drawing/2014/main" id="{7D18FA25-F2C8-4450-BAC5-72DF3F46423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4060" y="1892171"/>
            <a:ext cx="609600" cy="6096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oogle ">
            <a:extLst>
              <a:ext uri="{FF2B5EF4-FFF2-40B4-BE49-F238E27FC236}">
                <a16:creationId xmlns:a16="http://schemas.microsoft.com/office/drawing/2014/main" id="{D0255F90-2EBF-7ABD-4B6B-EC9641AD9C1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72775" y="1897110"/>
            <a:ext cx="452188" cy="452188"/>
          </a:xfrm>
          <a:prstGeom prst="rect">
            <a:avLst/>
          </a:prstGeom>
          <a:noFill/>
          <a:extLst>
            <a:ext uri="{909E8E84-426E-40DD-AFC4-6F175D3DCCD1}">
              <a14:hiddenFill xmlns:a14="http://schemas.microsoft.com/office/drawing/2010/main">
                <a:solidFill>
                  <a:srgbClr val="FFFFFF"/>
                </a:solidFill>
              </a14:hiddenFill>
            </a:ext>
          </a:extLst>
        </p:spPr>
      </p:pic>
      <p:cxnSp>
        <p:nvCxnSpPr>
          <p:cNvPr id="3" name="Gerade Verbindung mit Pfeil 2">
            <a:extLst>
              <a:ext uri="{FF2B5EF4-FFF2-40B4-BE49-F238E27FC236}">
                <a16:creationId xmlns:a16="http://schemas.microsoft.com/office/drawing/2014/main" id="{F0F6B12C-DBB2-5634-E4E1-FDEC0A9B0D4E}"/>
              </a:ext>
            </a:extLst>
          </p:cNvPr>
          <p:cNvCxnSpPr>
            <a:cxnSpLocks/>
          </p:cNvCxnSpPr>
          <p:nvPr/>
        </p:nvCxnSpPr>
        <p:spPr>
          <a:xfrm>
            <a:off x="4173941" y="2101433"/>
            <a:ext cx="1140071" cy="0"/>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11" name="Additionszeichen 10">
            <a:extLst>
              <a:ext uri="{FF2B5EF4-FFF2-40B4-BE49-F238E27FC236}">
                <a16:creationId xmlns:a16="http://schemas.microsoft.com/office/drawing/2014/main" id="{3B43EC94-80A8-723C-2A24-AF9B0CDDFA25}"/>
              </a:ext>
            </a:extLst>
          </p:cNvPr>
          <p:cNvSpPr/>
          <p:nvPr/>
        </p:nvSpPr>
        <p:spPr>
          <a:xfrm>
            <a:off x="1951373" y="1811649"/>
            <a:ext cx="673771" cy="609600"/>
          </a:xfrm>
          <a:prstGeom prst="mathPlus">
            <a:avLst>
              <a:gd name="adj1" fmla="val 0"/>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2060" name="Picture 12" descr="Cloud Firestore | Store and sync app data at global scale | Firebase">
            <a:extLst>
              <a:ext uri="{FF2B5EF4-FFF2-40B4-BE49-F238E27FC236}">
                <a16:creationId xmlns:a16="http://schemas.microsoft.com/office/drawing/2014/main" id="{15DCB0F4-F738-0284-15EA-DD853CFC83A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465506" y="1754274"/>
            <a:ext cx="652463" cy="652463"/>
          </a:xfrm>
          <a:prstGeom prst="rect">
            <a:avLst/>
          </a:prstGeom>
          <a:noFill/>
          <a:extLst>
            <a:ext uri="{909E8E84-426E-40DD-AFC4-6F175D3DCCD1}">
              <a14:hiddenFill xmlns:a14="http://schemas.microsoft.com/office/drawing/2010/main">
                <a:solidFill>
                  <a:srgbClr val="FFFFFF"/>
                </a:solidFill>
              </a14:hiddenFill>
            </a:ext>
          </a:extLst>
        </p:spPr>
      </p:pic>
      <p:sp>
        <p:nvSpPr>
          <p:cNvPr id="13" name="Textfeld 12">
            <a:extLst>
              <a:ext uri="{FF2B5EF4-FFF2-40B4-BE49-F238E27FC236}">
                <a16:creationId xmlns:a16="http://schemas.microsoft.com/office/drawing/2014/main" id="{B97B7097-F829-9181-FE60-3776CAE9DCC1}"/>
              </a:ext>
            </a:extLst>
          </p:cNvPr>
          <p:cNvSpPr txBox="1"/>
          <p:nvPr/>
        </p:nvSpPr>
        <p:spPr>
          <a:xfrm>
            <a:off x="5206740" y="2535168"/>
            <a:ext cx="1194057" cy="461665"/>
          </a:xfrm>
          <a:prstGeom prst="rect">
            <a:avLst/>
          </a:prstGeom>
          <a:noFill/>
        </p:spPr>
        <p:txBody>
          <a:bodyPr wrap="square" rtlCol="0">
            <a:spAutoFit/>
          </a:bodyPr>
          <a:lstStyle/>
          <a:p>
            <a:pPr algn="ctr"/>
            <a:r>
              <a:rPr lang="de-DE" sz="1200" b="1" dirty="0">
                <a:solidFill>
                  <a:srgbClr val="FF9100"/>
                </a:solidFill>
                <a:latin typeface="TWK Everett" panose="020B0204000000000000"/>
              </a:rPr>
              <a:t>Google Cloud </a:t>
            </a:r>
            <a:r>
              <a:rPr lang="de-DE" sz="1200" b="1" dirty="0" err="1">
                <a:solidFill>
                  <a:srgbClr val="FF9100"/>
                </a:solidFill>
                <a:latin typeface="TWK Everett" panose="020B0204000000000000"/>
              </a:rPr>
              <a:t>Firestore</a:t>
            </a:r>
            <a:endParaRPr lang="de-DE" sz="1200" b="1" dirty="0">
              <a:solidFill>
                <a:srgbClr val="FF9100"/>
              </a:solidFill>
              <a:latin typeface="TWK Everett" panose="020B0204000000000000"/>
            </a:endParaRPr>
          </a:p>
        </p:txBody>
      </p:sp>
      <p:cxnSp>
        <p:nvCxnSpPr>
          <p:cNvPr id="14" name="Gerade Verbindung mit Pfeil 13">
            <a:extLst>
              <a:ext uri="{FF2B5EF4-FFF2-40B4-BE49-F238E27FC236}">
                <a16:creationId xmlns:a16="http://schemas.microsoft.com/office/drawing/2014/main" id="{FC872EE4-48EE-7447-39EF-512C6BF54D0D}"/>
              </a:ext>
            </a:extLst>
          </p:cNvPr>
          <p:cNvCxnSpPr>
            <a:cxnSpLocks/>
          </p:cNvCxnSpPr>
          <p:nvPr/>
        </p:nvCxnSpPr>
        <p:spPr>
          <a:xfrm>
            <a:off x="6394680" y="2101433"/>
            <a:ext cx="691920" cy="0"/>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16" name="Textfeld 15">
            <a:extLst>
              <a:ext uri="{FF2B5EF4-FFF2-40B4-BE49-F238E27FC236}">
                <a16:creationId xmlns:a16="http://schemas.microsoft.com/office/drawing/2014/main" id="{F3360B97-0A2F-0436-E826-F0B2ECB56D0D}"/>
              </a:ext>
            </a:extLst>
          </p:cNvPr>
          <p:cNvSpPr txBox="1"/>
          <p:nvPr/>
        </p:nvSpPr>
        <p:spPr>
          <a:xfrm>
            <a:off x="7191783" y="1634934"/>
            <a:ext cx="3762969" cy="1569660"/>
          </a:xfrm>
          <a:prstGeom prst="rect">
            <a:avLst/>
          </a:prstGeom>
          <a:noFill/>
        </p:spPr>
        <p:txBody>
          <a:bodyPr wrap="square" rtlCol="0">
            <a:spAutoFit/>
          </a:bodyPr>
          <a:lstStyle/>
          <a:p>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ist eine dokumentenbasierte NoSQL-Datenbank:</a:t>
            </a:r>
          </a:p>
          <a:p>
            <a:pPr marL="171450" indent="-171450">
              <a:buFontTx/>
              <a:buChar char="-"/>
            </a:pPr>
            <a:r>
              <a:rPr lang="de-DE" sz="1200" dirty="0">
                <a:solidFill>
                  <a:srgbClr val="FF9100"/>
                </a:solidFill>
                <a:latin typeface="TWK Everett" panose="020B0204000000000000"/>
              </a:rPr>
              <a:t>Daten sind in </a:t>
            </a:r>
            <a:r>
              <a:rPr lang="de-DE" sz="1200" i="1" dirty="0">
                <a:solidFill>
                  <a:srgbClr val="FF9100"/>
                </a:solidFill>
                <a:latin typeface="TWK Everett" panose="020B0204000000000000"/>
              </a:rPr>
              <a:t>Collections</a:t>
            </a:r>
            <a:r>
              <a:rPr lang="de-DE" sz="1200" dirty="0">
                <a:solidFill>
                  <a:srgbClr val="FF9100"/>
                </a:solidFill>
                <a:latin typeface="TWK Everett" panose="020B0204000000000000"/>
              </a:rPr>
              <a:t> organisiert</a:t>
            </a:r>
          </a:p>
          <a:p>
            <a:pPr marL="171450" indent="-171450">
              <a:buFontTx/>
              <a:buChar char="-"/>
            </a:pPr>
            <a:r>
              <a:rPr lang="de-DE" sz="1200" dirty="0">
                <a:solidFill>
                  <a:srgbClr val="FF9100"/>
                </a:solidFill>
                <a:latin typeface="TWK Everett" panose="020B0204000000000000"/>
              </a:rPr>
              <a:t>Eine </a:t>
            </a:r>
            <a:r>
              <a:rPr lang="de-DE" sz="1200" i="1" dirty="0">
                <a:solidFill>
                  <a:srgbClr val="FF9100"/>
                </a:solidFill>
                <a:latin typeface="TWK Everett" panose="020B0204000000000000"/>
              </a:rPr>
              <a:t>Collection</a:t>
            </a:r>
            <a:r>
              <a:rPr lang="de-DE" sz="1200" dirty="0">
                <a:solidFill>
                  <a:srgbClr val="FF9100"/>
                </a:solidFill>
                <a:latin typeface="TWK Everett" panose="020B0204000000000000"/>
              </a:rPr>
              <a:t> hat beliebig viele </a:t>
            </a:r>
            <a:r>
              <a:rPr lang="de-DE" sz="1200" i="1" dirty="0">
                <a:solidFill>
                  <a:srgbClr val="FF9100"/>
                </a:solidFill>
                <a:latin typeface="TWK Everett" panose="020B0204000000000000"/>
              </a:rPr>
              <a:t>Dokumente</a:t>
            </a:r>
          </a:p>
          <a:p>
            <a:pPr marL="171450" indent="-171450">
              <a:buFontTx/>
              <a:buChar char="-"/>
            </a:pPr>
            <a:r>
              <a:rPr lang="de-DE" sz="1200" dirty="0">
                <a:solidFill>
                  <a:srgbClr val="FF9100"/>
                </a:solidFill>
                <a:latin typeface="TWK Everett" panose="020B0204000000000000"/>
              </a:rPr>
              <a:t>Ein </a:t>
            </a:r>
            <a:r>
              <a:rPr lang="de-DE" sz="1200" i="1" dirty="0">
                <a:solidFill>
                  <a:srgbClr val="FF9100"/>
                </a:solidFill>
                <a:latin typeface="TWK Everett" panose="020B0204000000000000"/>
              </a:rPr>
              <a:t>Dokument</a:t>
            </a:r>
            <a:r>
              <a:rPr lang="de-DE" sz="1200" dirty="0">
                <a:solidFill>
                  <a:srgbClr val="FF9100"/>
                </a:solidFill>
                <a:latin typeface="TWK Everett" panose="020B0204000000000000"/>
              </a:rPr>
              <a:t> kann selbst wieder </a:t>
            </a:r>
            <a:r>
              <a:rPr lang="de-DE" sz="1200" i="1" dirty="0">
                <a:solidFill>
                  <a:srgbClr val="FF9100"/>
                </a:solidFill>
                <a:latin typeface="TWK Everett" panose="020B0204000000000000"/>
              </a:rPr>
              <a:t>Collection</a:t>
            </a:r>
            <a:r>
              <a:rPr lang="de-DE" sz="1200" dirty="0">
                <a:solidFill>
                  <a:srgbClr val="FF9100"/>
                </a:solidFill>
                <a:latin typeface="TWK Everett" panose="020B0204000000000000"/>
              </a:rPr>
              <a:t> (dann </a:t>
            </a:r>
            <a:r>
              <a:rPr lang="de-DE" sz="1200" i="1" dirty="0">
                <a:solidFill>
                  <a:srgbClr val="FF9100"/>
                </a:solidFill>
                <a:latin typeface="TWK Everett" panose="020B0204000000000000"/>
              </a:rPr>
              <a:t>Sub-Collections</a:t>
            </a:r>
            <a:r>
              <a:rPr lang="de-DE" sz="1200" dirty="0">
                <a:solidFill>
                  <a:srgbClr val="FF9100"/>
                </a:solidFill>
                <a:latin typeface="TWK Everett" panose="020B0204000000000000"/>
              </a:rPr>
              <a:t> genannt) besitzen mit </a:t>
            </a:r>
            <a:r>
              <a:rPr lang="de-DE" sz="1200" i="1" dirty="0">
                <a:solidFill>
                  <a:srgbClr val="FF9100"/>
                </a:solidFill>
                <a:latin typeface="TWK Everett" panose="020B0204000000000000"/>
              </a:rPr>
              <a:t>Dokumenten</a:t>
            </a:r>
          </a:p>
          <a:p>
            <a:pPr marL="171450" indent="-171450">
              <a:buFontTx/>
              <a:buChar char="-"/>
            </a:pPr>
            <a:r>
              <a:rPr lang="de-DE" sz="1200" dirty="0">
                <a:solidFill>
                  <a:srgbClr val="FF9100"/>
                </a:solidFill>
                <a:latin typeface="TWK Everett" panose="020B0204000000000000"/>
              </a:rPr>
              <a:t>Dokumente bestehen aus Feldern in Form von Schlüssel-Wert-Paaren (ähnlich wie bei JSON-Objekten)</a:t>
            </a:r>
          </a:p>
        </p:txBody>
      </p:sp>
      <p:pic>
        <p:nvPicPr>
          <p:cNvPr id="24" name="Grafik 23" descr="Ein Bild, das Text, Screenshot, Zahl, Diagramm enthält.&#10;&#10;KI-generierte Inhalte können fehlerhaft sein.">
            <a:extLst>
              <a:ext uri="{FF2B5EF4-FFF2-40B4-BE49-F238E27FC236}">
                <a16:creationId xmlns:a16="http://schemas.microsoft.com/office/drawing/2014/main" id="{AD2AAE99-7D40-AFAA-E5EB-26689392DE8F}"/>
              </a:ext>
            </a:extLst>
          </p:cNvPr>
          <p:cNvPicPr>
            <a:picLocks noChangeAspect="1"/>
          </p:cNvPicPr>
          <p:nvPr/>
        </p:nvPicPr>
        <p:blipFill>
          <a:blip r:embed="rId9">
            <a:extLst>
              <a:ext uri="{28A0092B-C50C-407E-A947-70E740481C1C}">
                <a14:useLocalDpi xmlns:a14="http://schemas.microsoft.com/office/drawing/2010/main" val="0"/>
              </a:ext>
            </a:extLst>
          </a:blip>
          <a:srcRect l="1504" t="8709" r="53210" b="41058"/>
          <a:stretch/>
        </p:blipFill>
        <p:spPr>
          <a:xfrm>
            <a:off x="7552730" y="3429000"/>
            <a:ext cx="3041074" cy="2912395"/>
          </a:xfrm>
          <a:prstGeom prst="rect">
            <a:avLst/>
          </a:prstGeom>
        </p:spPr>
      </p:pic>
      <p:cxnSp>
        <p:nvCxnSpPr>
          <p:cNvPr id="34" name="Gerade Verbindung mit Pfeil 33">
            <a:extLst>
              <a:ext uri="{FF2B5EF4-FFF2-40B4-BE49-F238E27FC236}">
                <a16:creationId xmlns:a16="http://schemas.microsoft.com/office/drawing/2014/main" id="{112C6D6D-7677-4FE4-ADE6-066B8127F617}"/>
              </a:ext>
            </a:extLst>
          </p:cNvPr>
          <p:cNvCxnSpPr>
            <a:cxnSpLocks/>
            <a:endCxn id="24" idx="0"/>
          </p:cNvCxnSpPr>
          <p:nvPr/>
        </p:nvCxnSpPr>
        <p:spPr>
          <a:xfrm>
            <a:off x="9073267" y="3062794"/>
            <a:ext cx="0" cy="366206"/>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37" name="Pfeil: Chevron 36">
            <a:extLst>
              <a:ext uri="{FF2B5EF4-FFF2-40B4-BE49-F238E27FC236}">
                <a16:creationId xmlns:a16="http://schemas.microsoft.com/office/drawing/2014/main" id="{87AAECAF-A9C5-DC67-D89C-062427EF495B}"/>
              </a:ext>
            </a:extLst>
          </p:cNvPr>
          <p:cNvSpPr/>
          <p:nvPr/>
        </p:nvSpPr>
        <p:spPr>
          <a:xfrm>
            <a:off x="1168860" y="577714"/>
            <a:ext cx="1198029" cy="218098"/>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a:t>
            </a:r>
          </a:p>
        </p:txBody>
      </p:sp>
      <p:sp>
        <p:nvSpPr>
          <p:cNvPr id="42" name="Pfeil: Chevron 41">
            <a:extLst>
              <a:ext uri="{FF2B5EF4-FFF2-40B4-BE49-F238E27FC236}">
                <a16:creationId xmlns:a16="http://schemas.microsoft.com/office/drawing/2014/main" id="{C72229D6-A1DF-4991-6333-4EA9831269C8}"/>
              </a:ext>
            </a:extLst>
          </p:cNvPr>
          <p:cNvSpPr/>
          <p:nvPr/>
        </p:nvSpPr>
        <p:spPr>
          <a:xfrm>
            <a:off x="2366889" y="577064"/>
            <a:ext cx="1326806"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Abfragesprache</a:t>
            </a:r>
          </a:p>
        </p:txBody>
      </p:sp>
      <p:sp>
        <p:nvSpPr>
          <p:cNvPr id="43" name="Pfeil: Chevron 42">
            <a:extLst>
              <a:ext uri="{FF2B5EF4-FFF2-40B4-BE49-F238E27FC236}">
                <a16:creationId xmlns:a16="http://schemas.microsoft.com/office/drawing/2014/main" id="{87905BF1-6F94-81DB-1D70-45CB0DE6D394}"/>
              </a:ext>
            </a:extLst>
          </p:cNvPr>
          <p:cNvSpPr/>
          <p:nvPr/>
        </p:nvSpPr>
        <p:spPr>
          <a:xfrm>
            <a:off x="3693695" y="577064"/>
            <a:ext cx="1326806"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Lokale Nutzung</a:t>
            </a:r>
          </a:p>
        </p:txBody>
      </p:sp>
    </p:spTree>
    <p:extLst>
      <p:ext uri="{BB962C8B-B14F-4D97-AF65-F5344CB8AC3E}">
        <p14:creationId xmlns:p14="http://schemas.microsoft.com/office/powerpoint/2010/main" val="1963104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wipe(down)">
                                      <p:cBhvr>
                                        <p:cTn id="7" dur="500"/>
                                        <p:tgtEl>
                                          <p:spTgt spid="205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wipe(down)">
                                      <p:cBhvr>
                                        <p:cTn id="10" dur="5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500"/>
                                        <p:tgtEl>
                                          <p:spTgt spid="11"/>
                                        </p:tgtEl>
                                      </p:cBhvr>
                                    </p:animEffect>
                                  </p:childTnLst>
                                </p:cTn>
                              </p:par>
                              <p:par>
                                <p:cTn id="16" presetID="22" presetClass="entr" presetSubtype="4" fill="hold" nodeType="withEffect">
                                  <p:stCondLst>
                                    <p:cond delay="0"/>
                                  </p:stCondLst>
                                  <p:childTnLst>
                                    <p:set>
                                      <p:cBhvr>
                                        <p:cTn id="17" dur="1" fill="hold">
                                          <p:stCondLst>
                                            <p:cond delay="0"/>
                                          </p:stCondLst>
                                        </p:cTn>
                                        <p:tgtEl>
                                          <p:spTgt spid="2052"/>
                                        </p:tgtEl>
                                        <p:attrNameLst>
                                          <p:attrName>style.visibility</p:attrName>
                                        </p:attrNameLst>
                                      </p:cBhvr>
                                      <p:to>
                                        <p:strVal val="visible"/>
                                      </p:to>
                                    </p:set>
                                    <p:animEffect transition="in" filter="wipe(down)">
                                      <p:cBhvr>
                                        <p:cTn id="18" dur="500"/>
                                        <p:tgtEl>
                                          <p:spTgt spid="2052"/>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wipe(down)">
                                      <p:cBhvr>
                                        <p:cTn id="21" dur="500"/>
                                        <p:tgtEl>
                                          <p:spTgt spid="45"/>
                                        </p:tgtEl>
                                      </p:cBhvr>
                                    </p:animEffect>
                                  </p:childTnLst>
                                </p:cTn>
                              </p:par>
                              <p:par>
                                <p:cTn id="22" presetID="22" presetClass="entr" presetSubtype="4" fill="hold" nodeType="withEffect">
                                  <p:stCondLst>
                                    <p:cond delay="0"/>
                                  </p:stCondLst>
                                  <p:childTnLst>
                                    <p:set>
                                      <p:cBhvr>
                                        <p:cTn id="23" dur="1" fill="hold">
                                          <p:stCondLst>
                                            <p:cond delay="0"/>
                                          </p:stCondLst>
                                        </p:cTn>
                                        <p:tgtEl>
                                          <p:spTgt spid="2058"/>
                                        </p:tgtEl>
                                        <p:attrNameLst>
                                          <p:attrName>style.visibility</p:attrName>
                                        </p:attrNameLst>
                                      </p:cBhvr>
                                      <p:to>
                                        <p:strVal val="visible"/>
                                      </p:to>
                                    </p:set>
                                    <p:animEffect transition="in" filter="wipe(down)">
                                      <p:cBhvr>
                                        <p:cTn id="24" dur="500"/>
                                        <p:tgtEl>
                                          <p:spTgt spid="205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wipe(down)">
                                      <p:cBhvr>
                                        <p:cTn id="29" dur="500"/>
                                        <p:tgtEl>
                                          <p:spTgt spid="3"/>
                                        </p:tgtEl>
                                      </p:cBhvr>
                                    </p:animEffect>
                                  </p:childTnLst>
                                </p:cTn>
                              </p:par>
                              <p:par>
                                <p:cTn id="30" presetID="22" presetClass="entr" presetSubtype="4" fill="hold" nodeType="withEffect">
                                  <p:stCondLst>
                                    <p:cond delay="0"/>
                                  </p:stCondLst>
                                  <p:childTnLst>
                                    <p:set>
                                      <p:cBhvr>
                                        <p:cTn id="31" dur="1" fill="hold">
                                          <p:stCondLst>
                                            <p:cond delay="0"/>
                                          </p:stCondLst>
                                        </p:cTn>
                                        <p:tgtEl>
                                          <p:spTgt spid="2060"/>
                                        </p:tgtEl>
                                        <p:attrNameLst>
                                          <p:attrName>style.visibility</p:attrName>
                                        </p:attrNameLst>
                                      </p:cBhvr>
                                      <p:to>
                                        <p:strVal val="visible"/>
                                      </p:to>
                                    </p:set>
                                    <p:animEffect transition="in" filter="wipe(down)">
                                      <p:cBhvr>
                                        <p:cTn id="32" dur="500"/>
                                        <p:tgtEl>
                                          <p:spTgt spid="2060"/>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down)">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500"/>
                                        <p:tgtEl>
                                          <p:spTgt spid="14"/>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ipe(down)">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nodeType="clickEffect">
                                  <p:stCondLst>
                                    <p:cond delay="0"/>
                                  </p:stCondLst>
                                  <p:childTnLst>
                                    <p:set>
                                      <p:cBhvr>
                                        <p:cTn id="47" dur="1" fill="hold">
                                          <p:stCondLst>
                                            <p:cond delay="0"/>
                                          </p:stCondLst>
                                        </p:cTn>
                                        <p:tgtEl>
                                          <p:spTgt spid="34"/>
                                        </p:tgtEl>
                                        <p:attrNameLst>
                                          <p:attrName>style.visibility</p:attrName>
                                        </p:attrNameLst>
                                      </p:cBhvr>
                                      <p:to>
                                        <p:strVal val="visible"/>
                                      </p:to>
                                    </p:set>
                                    <p:animEffect transition="in" filter="wipe(down)">
                                      <p:cBhvr>
                                        <p:cTn id="48" dur="500"/>
                                        <p:tgtEl>
                                          <p:spTgt spid="34"/>
                                        </p:tgtEl>
                                      </p:cBhvr>
                                    </p:animEffect>
                                  </p:childTnLst>
                                </p:cTn>
                              </p:par>
                              <p:par>
                                <p:cTn id="49" presetID="22" presetClass="entr" presetSubtype="4" fill="hold" nodeType="with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wipe(down)">
                                      <p:cBhvr>
                                        <p:cTn id="5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5" grpId="0"/>
      <p:bldP spid="11" grpId="0" animBg="1"/>
      <p:bldP spid="13"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Abfragesprache von </a:t>
            </a:r>
            <a:r>
              <a:rPr lang="de-DE" sz="2400" b="1" dirty="0" err="1">
                <a:solidFill>
                  <a:srgbClr val="FF9100"/>
                </a:solidFill>
                <a:latin typeface="TWK Everett" panose="020B0204000000000000"/>
              </a:rPr>
              <a:t>Firestore</a:t>
            </a:r>
            <a:endParaRPr lang="de-DE" sz="2400" b="1" dirty="0">
              <a:solidFill>
                <a:srgbClr val="FF9100"/>
              </a:solidFill>
              <a:latin typeface="TWK Everett" panose="020B0204000000000000"/>
            </a:endParaRP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4</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sp>
        <p:nvSpPr>
          <p:cNvPr id="16" name="Textfeld 15">
            <a:extLst>
              <a:ext uri="{FF2B5EF4-FFF2-40B4-BE49-F238E27FC236}">
                <a16:creationId xmlns:a16="http://schemas.microsoft.com/office/drawing/2014/main" id="{F3360B97-0A2F-0436-E826-F0B2ECB56D0D}"/>
              </a:ext>
            </a:extLst>
          </p:cNvPr>
          <p:cNvSpPr txBox="1"/>
          <p:nvPr/>
        </p:nvSpPr>
        <p:spPr>
          <a:xfrm>
            <a:off x="386347" y="1725171"/>
            <a:ext cx="10820391" cy="461665"/>
          </a:xfrm>
          <a:prstGeom prst="rect">
            <a:avLst/>
          </a:prstGeom>
          <a:noFill/>
        </p:spPr>
        <p:txBody>
          <a:bodyPr wrap="square" rtlCol="0">
            <a:spAutoFit/>
          </a:bodyPr>
          <a:lstStyle/>
          <a:p>
            <a:pPr algn="ctr"/>
            <a:r>
              <a:rPr lang="de-DE" sz="1200" dirty="0">
                <a:solidFill>
                  <a:srgbClr val="FF9100"/>
                </a:solidFill>
                <a:latin typeface="TWK Everett" panose="020B0204000000000000"/>
              </a:rPr>
              <a:t>Standardabfragesprache ist keine deklarative Sprache wie SQL, sondern eine methodenbasierte API, die über verschiedene Programmiersprachen hinweg verfügbar ist. </a:t>
            </a:r>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stellt hierfür offizielle SDKs zur Verfügung für z.B. JavaScript, Python, Java, </a:t>
            </a:r>
            <a:r>
              <a:rPr lang="de-DE" sz="1200" dirty="0" err="1">
                <a:solidFill>
                  <a:srgbClr val="FF9100"/>
                </a:solidFill>
                <a:latin typeface="TWK Everett" panose="020B0204000000000000"/>
              </a:rPr>
              <a:t>Kotlin</a:t>
            </a:r>
            <a:r>
              <a:rPr lang="de-DE" sz="1200" dirty="0">
                <a:solidFill>
                  <a:srgbClr val="FF9100"/>
                </a:solidFill>
                <a:latin typeface="TWK Everett" panose="020B0204000000000000"/>
              </a:rPr>
              <a:t> …</a:t>
            </a:r>
          </a:p>
        </p:txBody>
      </p:sp>
      <p:pic>
        <p:nvPicPr>
          <p:cNvPr id="7" name="Grafik 6">
            <a:extLst>
              <a:ext uri="{FF2B5EF4-FFF2-40B4-BE49-F238E27FC236}">
                <a16:creationId xmlns:a16="http://schemas.microsoft.com/office/drawing/2014/main" id="{9F185C80-B073-D3DA-3FB8-6DE702C75849}"/>
              </a:ext>
            </a:extLst>
          </p:cNvPr>
          <p:cNvPicPr>
            <a:picLocks noChangeAspect="1"/>
          </p:cNvPicPr>
          <p:nvPr/>
        </p:nvPicPr>
        <p:blipFill>
          <a:blip r:embed="rId4"/>
          <a:stretch>
            <a:fillRect/>
          </a:stretch>
        </p:blipFill>
        <p:spPr>
          <a:xfrm>
            <a:off x="420526" y="2496258"/>
            <a:ext cx="5223622" cy="1301984"/>
          </a:xfrm>
          <a:prstGeom prst="rect">
            <a:avLst/>
          </a:prstGeom>
        </p:spPr>
      </p:pic>
      <p:pic>
        <p:nvPicPr>
          <p:cNvPr id="15" name="Grafik 14">
            <a:extLst>
              <a:ext uri="{FF2B5EF4-FFF2-40B4-BE49-F238E27FC236}">
                <a16:creationId xmlns:a16="http://schemas.microsoft.com/office/drawing/2014/main" id="{F2DDF28F-AF9F-FEC7-6BF9-917C2398E21F}"/>
              </a:ext>
            </a:extLst>
          </p:cNvPr>
          <p:cNvPicPr>
            <a:picLocks noChangeAspect="1"/>
          </p:cNvPicPr>
          <p:nvPr/>
        </p:nvPicPr>
        <p:blipFill>
          <a:blip r:embed="rId5"/>
          <a:stretch>
            <a:fillRect/>
          </a:stretch>
        </p:blipFill>
        <p:spPr>
          <a:xfrm>
            <a:off x="5743738" y="2474886"/>
            <a:ext cx="5158210" cy="1344728"/>
          </a:xfrm>
          <a:prstGeom prst="rect">
            <a:avLst/>
          </a:prstGeom>
        </p:spPr>
      </p:pic>
      <p:cxnSp>
        <p:nvCxnSpPr>
          <p:cNvPr id="22" name="Gerade Verbindung mit Pfeil 21">
            <a:extLst>
              <a:ext uri="{FF2B5EF4-FFF2-40B4-BE49-F238E27FC236}">
                <a16:creationId xmlns:a16="http://schemas.microsoft.com/office/drawing/2014/main" id="{283DEF8B-6A87-C3C3-AB52-E610E5BCC19D}"/>
              </a:ext>
            </a:extLst>
          </p:cNvPr>
          <p:cNvCxnSpPr>
            <a:cxnSpLocks/>
          </p:cNvCxnSpPr>
          <p:nvPr/>
        </p:nvCxnSpPr>
        <p:spPr>
          <a:xfrm>
            <a:off x="5710442" y="2186836"/>
            <a:ext cx="0" cy="309422"/>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25" name="Textfeld 24">
            <a:extLst>
              <a:ext uri="{FF2B5EF4-FFF2-40B4-BE49-F238E27FC236}">
                <a16:creationId xmlns:a16="http://schemas.microsoft.com/office/drawing/2014/main" id="{F5942BC3-3856-81B1-A03B-4ED703F69ED9}"/>
              </a:ext>
            </a:extLst>
          </p:cNvPr>
          <p:cNvSpPr txBox="1"/>
          <p:nvPr/>
        </p:nvSpPr>
        <p:spPr>
          <a:xfrm>
            <a:off x="420527" y="3840995"/>
            <a:ext cx="5223622" cy="276999"/>
          </a:xfrm>
          <a:prstGeom prst="rect">
            <a:avLst/>
          </a:prstGeom>
          <a:noFill/>
        </p:spPr>
        <p:txBody>
          <a:bodyPr wrap="square" rtlCol="0">
            <a:spAutoFit/>
          </a:bodyPr>
          <a:lstStyle/>
          <a:p>
            <a:pPr algn="ctr"/>
            <a:r>
              <a:rPr lang="de-DE" sz="1200" dirty="0">
                <a:solidFill>
                  <a:srgbClr val="FF9100"/>
                </a:solidFill>
                <a:latin typeface="TWK Everett" panose="020B0204000000000000"/>
              </a:rPr>
              <a:t>Einfaches Schreiben von Daten</a:t>
            </a:r>
          </a:p>
        </p:txBody>
      </p:sp>
      <p:sp>
        <p:nvSpPr>
          <p:cNvPr id="26" name="Textfeld 25">
            <a:extLst>
              <a:ext uri="{FF2B5EF4-FFF2-40B4-BE49-F238E27FC236}">
                <a16:creationId xmlns:a16="http://schemas.microsoft.com/office/drawing/2014/main" id="{35E4288E-AE7D-F866-42AB-2D28E2566A10}"/>
              </a:ext>
            </a:extLst>
          </p:cNvPr>
          <p:cNvSpPr txBox="1"/>
          <p:nvPr/>
        </p:nvSpPr>
        <p:spPr>
          <a:xfrm>
            <a:off x="5743738" y="3839602"/>
            <a:ext cx="5065968" cy="276999"/>
          </a:xfrm>
          <a:prstGeom prst="rect">
            <a:avLst/>
          </a:prstGeom>
          <a:noFill/>
        </p:spPr>
        <p:txBody>
          <a:bodyPr wrap="square" rtlCol="0">
            <a:spAutoFit/>
          </a:bodyPr>
          <a:lstStyle/>
          <a:p>
            <a:pPr algn="ctr"/>
            <a:r>
              <a:rPr lang="de-DE" sz="1200" dirty="0">
                <a:solidFill>
                  <a:srgbClr val="FF9100"/>
                </a:solidFill>
                <a:latin typeface="TWK Everett" panose="020B0204000000000000"/>
              </a:rPr>
              <a:t>Einfache Abfrage von Daten</a:t>
            </a:r>
          </a:p>
        </p:txBody>
      </p:sp>
      <p:cxnSp>
        <p:nvCxnSpPr>
          <p:cNvPr id="27" name="Gerade Verbindung mit Pfeil 26">
            <a:extLst>
              <a:ext uri="{FF2B5EF4-FFF2-40B4-BE49-F238E27FC236}">
                <a16:creationId xmlns:a16="http://schemas.microsoft.com/office/drawing/2014/main" id="{3E8B99AA-8E4A-F258-D5DD-3171AE6EEE14}"/>
              </a:ext>
            </a:extLst>
          </p:cNvPr>
          <p:cNvCxnSpPr>
            <a:cxnSpLocks/>
          </p:cNvCxnSpPr>
          <p:nvPr/>
        </p:nvCxnSpPr>
        <p:spPr>
          <a:xfrm>
            <a:off x="5710442" y="4116601"/>
            <a:ext cx="0" cy="309422"/>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28" name="Textfeld 27">
            <a:extLst>
              <a:ext uri="{FF2B5EF4-FFF2-40B4-BE49-F238E27FC236}">
                <a16:creationId xmlns:a16="http://schemas.microsoft.com/office/drawing/2014/main" id="{0DC7FE45-2787-83C8-95CD-8B49E9B74B22}"/>
              </a:ext>
            </a:extLst>
          </p:cNvPr>
          <p:cNvSpPr txBox="1"/>
          <p:nvPr/>
        </p:nvSpPr>
        <p:spPr>
          <a:xfrm>
            <a:off x="386346" y="4510670"/>
            <a:ext cx="10820391" cy="461665"/>
          </a:xfrm>
          <a:prstGeom prst="rect">
            <a:avLst/>
          </a:prstGeom>
          <a:noFill/>
        </p:spPr>
        <p:txBody>
          <a:bodyPr wrap="square" rtlCol="0">
            <a:spAutoFit/>
          </a:bodyPr>
          <a:lstStyle/>
          <a:p>
            <a:pPr algn="ctr"/>
            <a:r>
              <a:rPr lang="de-DE" sz="1200" dirty="0">
                <a:solidFill>
                  <a:srgbClr val="FF9100"/>
                </a:solidFill>
                <a:latin typeface="TWK Everett" panose="020B0204000000000000"/>
              </a:rPr>
              <a:t>Im Gegensatz zu SQL müssen bei dieser Art von Abfragen </a:t>
            </a:r>
            <a:r>
              <a:rPr lang="de-DE" sz="1200" dirty="0" err="1">
                <a:solidFill>
                  <a:srgbClr val="FF9100"/>
                </a:solidFill>
                <a:latin typeface="TWK Everett" panose="020B0204000000000000"/>
              </a:rPr>
              <a:t>Joins</a:t>
            </a:r>
            <a:r>
              <a:rPr lang="de-DE" sz="1200" dirty="0">
                <a:solidFill>
                  <a:srgbClr val="FF9100"/>
                </a:solidFill>
                <a:latin typeface="TWK Everett" panose="020B0204000000000000"/>
              </a:rPr>
              <a:t>, Aggregationen und komplexere Operationen vom Client übernommen werden. Das bedeutet, dass manche Auswertungen – wie etwa das Zusammenführen mehrerer Datensätze – durch zusätzliche Logik im Anwendungscode umgesetzt werden müssen.</a:t>
            </a:r>
          </a:p>
        </p:txBody>
      </p:sp>
      <p:cxnSp>
        <p:nvCxnSpPr>
          <p:cNvPr id="29" name="Gerade Verbindung mit Pfeil 28">
            <a:extLst>
              <a:ext uri="{FF2B5EF4-FFF2-40B4-BE49-F238E27FC236}">
                <a16:creationId xmlns:a16="http://schemas.microsoft.com/office/drawing/2014/main" id="{6A52D131-F26D-66EC-7E6E-4FCB2D6361ED}"/>
              </a:ext>
            </a:extLst>
          </p:cNvPr>
          <p:cNvCxnSpPr>
            <a:cxnSpLocks/>
          </p:cNvCxnSpPr>
          <p:nvPr/>
        </p:nvCxnSpPr>
        <p:spPr>
          <a:xfrm>
            <a:off x="5710442" y="5020975"/>
            <a:ext cx="0" cy="309422"/>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31" name="Textfeld 30">
            <a:extLst>
              <a:ext uri="{FF2B5EF4-FFF2-40B4-BE49-F238E27FC236}">
                <a16:creationId xmlns:a16="http://schemas.microsoft.com/office/drawing/2014/main" id="{728A5BE6-A83F-0DD3-9399-1C6AE39E9108}"/>
              </a:ext>
            </a:extLst>
          </p:cNvPr>
          <p:cNvSpPr txBox="1"/>
          <p:nvPr/>
        </p:nvSpPr>
        <p:spPr>
          <a:xfrm>
            <a:off x="386346" y="5381708"/>
            <a:ext cx="10820391" cy="461665"/>
          </a:xfrm>
          <a:prstGeom prst="rect">
            <a:avLst/>
          </a:prstGeom>
          <a:noFill/>
        </p:spPr>
        <p:txBody>
          <a:bodyPr wrap="square" rtlCol="0">
            <a:spAutoFit/>
          </a:bodyPr>
          <a:lstStyle/>
          <a:p>
            <a:pPr algn="ctr"/>
            <a:r>
              <a:rPr lang="de-DE" sz="1200" dirty="0">
                <a:solidFill>
                  <a:srgbClr val="FF9100"/>
                </a:solidFill>
                <a:latin typeface="TWK Everett" panose="020B0204000000000000"/>
              </a:rPr>
              <a:t>In unserem Projekt haben wir uns für TypeScript entschieden, um bei der Migration der relationalen Struktur, </a:t>
            </a:r>
          </a:p>
          <a:p>
            <a:pPr algn="ctr"/>
            <a:r>
              <a:rPr lang="de-DE" sz="1200" dirty="0">
                <a:solidFill>
                  <a:srgbClr val="FF9100"/>
                </a:solidFill>
                <a:latin typeface="TWK Everett" panose="020B0204000000000000"/>
              </a:rPr>
              <a:t>die ursprünglichen Datentypen zu erhalten und Typsicherheit zu gewährleisten.</a:t>
            </a:r>
          </a:p>
        </p:txBody>
      </p:sp>
      <p:sp>
        <p:nvSpPr>
          <p:cNvPr id="36" name="Pfeil: Chevron 35">
            <a:extLst>
              <a:ext uri="{FF2B5EF4-FFF2-40B4-BE49-F238E27FC236}">
                <a16:creationId xmlns:a16="http://schemas.microsoft.com/office/drawing/2014/main" id="{067AA034-00B4-9B5C-CCF2-F0C7DB383CDC}"/>
              </a:ext>
            </a:extLst>
          </p:cNvPr>
          <p:cNvSpPr/>
          <p:nvPr/>
        </p:nvSpPr>
        <p:spPr>
          <a:xfrm>
            <a:off x="1168860" y="577714"/>
            <a:ext cx="1198029"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a:t>
            </a:r>
          </a:p>
        </p:txBody>
      </p:sp>
      <p:sp>
        <p:nvSpPr>
          <p:cNvPr id="37" name="Pfeil: Chevron 36">
            <a:extLst>
              <a:ext uri="{FF2B5EF4-FFF2-40B4-BE49-F238E27FC236}">
                <a16:creationId xmlns:a16="http://schemas.microsoft.com/office/drawing/2014/main" id="{A385E86D-3D3B-D7B8-CDF8-84D23A11B62A}"/>
              </a:ext>
            </a:extLst>
          </p:cNvPr>
          <p:cNvSpPr/>
          <p:nvPr/>
        </p:nvSpPr>
        <p:spPr>
          <a:xfrm>
            <a:off x="2366889" y="577064"/>
            <a:ext cx="1326806" cy="218098"/>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Abfragesprache</a:t>
            </a:r>
          </a:p>
        </p:txBody>
      </p:sp>
      <p:sp>
        <p:nvSpPr>
          <p:cNvPr id="39" name="Pfeil: Chevron 38">
            <a:extLst>
              <a:ext uri="{FF2B5EF4-FFF2-40B4-BE49-F238E27FC236}">
                <a16:creationId xmlns:a16="http://schemas.microsoft.com/office/drawing/2014/main" id="{84E0B314-E632-CDB5-A295-C20E4806ADB8}"/>
              </a:ext>
            </a:extLst>
          </p:cNvPr>
          <p:cNvSpPr/>
          <p:nvPr/>
        </p:nvSpPr>
        <p:spPr>
          <a:xfrm>
            <a:off x="3693695" y="577064"/>
            <a:ext cx="1326806"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Lokale Nutzung</a:t>
            </a:r>
          </a:p>
        </p:txBody>
      </p:sp>
    </p:spTree>
    <p:extLst>
      <p:ext uri="{BB962C8B-B14F-4D97-AF65-F5344CB8AC3E}">
        <p14:creationId xmlns:p14="http://schemas.microsoft.com/office/powerpoint/2010/main" val="2516069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down)">
                                      <p:cBhvr>
                                        <p:cTn id="7" dur="500"/>
                                        <p:tgtEl>
                                          <p:spTgt spid="22"/>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down)">
                                      <p:cBhvr>
                                        <p:cTn id="13" dur="500"/>
                                        <p:tgtEl>
                                          <p:spTgt spid="25"/>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wipe(down)">
                                      <p:cBhvr>
                                        <p:cTn id="16" dur="500"/>
                                        <p:tgtEl>
                                          <p:spTgt spid="26"/>
                                        </p:tgtEl>
                                      </p:cBhvr>
                                    </p:animEffect>
                                  </p:childTnLst>
                                </p:cTn>
                              </p:par>
                              <p:par>
                                <p:cTn id="17" presetID="22" presetClass="entr" presetSubtype="4"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down)">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wipe(down)">
                                      <p:cBhvr>
                                        <p:cTn id="24" dur="500"/>
                                        <p:tgtEl>
                                          <p:spTgt spid="27"/>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down)">
                                      <p:cBhvr>
                                        <p:cTn id="27" dur="500"/>
                                        <p:tgtEl>
                                          <p:spTgt spid="2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wipe(down)">
                                      <p:cBhvr>
                                        <p:cTn id="32" dur="500"/>
                                        <p:tgtEl>
                                          <p:spTgt spid="31"/>
                                        </p:tgtEl>
                                      </p:cBhvr>
                                    </p:animEffect>
                                  </p:childTnLst>
                                </p:cTn>
                              </p:par>
                              <p:par>
                                <p:cTn id="33" presetID="22" presetClass="entr" presetSubtype="4" fill="hold"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wipe(down)">
                                      <p:cBhvr>
                                        <p:cTn id="3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8" grpId="0"/>
      <p:bldP spid="3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Lokale Nutzung von </a:t>
            </a:r>
            <a:r>
              <a:rPr lang="de-DE" sz="2400" b="1" dirty="0" err="1">
                <a:solidFill>
                  <a:srgbClr val="FF9100"/>
                </a:solidFill>
                <a:latin typeface="TWK Everett" panose="020B0204000000000000"/>
              </a:rPr>
              <a:t>Firestore</a:t>
            </a:r>
            <a:endParaRPr lang="de-DE" sz="2400" b="1" dirty="0">
              <a:solidFill>
                <a:srgbClr val="FF9100"/>
              </a:solidFill>
              <a:latin typeface="TWK Everett" panose="020B0204000000000000"/>
            </a:endParaRP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5</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pic>
        <p:nvPicPr>
          <p:cNvPr id="9220" name="Picture 4" descr="Generiertes Bild">
            <a:extLst>
              <a:ext uri="{FF2B5EF4-FFF2-40B4-BE49-F238E27FC236}">
                <a16:creationId xmlns:a16="http://schemas.microsoft.com/office/drawing/2014/main" id="{40C6FE2A-7EBA-E147-CC71-0EEAA34EF3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6909" y="2365783"/>
            <a:ext cx="1053291" cy="1579937"/>
          </a:xfrm>
          <a:prstGeom prst="rect">
            <a:avLst/>
          </a:prstGeom>
          <a:noFill/>
          <a:extLst>
            <a:ext uri="{909E8E84-426E-40DD-AFC4-6F175D3DCCD1}">
              <a14:hiddenFill xmlns:a14="http://schemas.microsoft.com/office/drawing/2010/main">
                <a:solidFill>
                  <a:srgbClr val="FFFFFF"/>
                </a:solidFill>
              </a14:hiddenFill>
            </a:ext>
          </a:extLst>
        </p:spPr>
      </p:pic>
      <p:pic>
        <p:nvPicPr>
          <p:cNvPr id="6" name="Grafik 5" descr="Ein Bild, das Text, Screenshot, Software, Computersymbol enthält.&#10;&#10;KI-generierte Inhalte können fehlerhaft sein.">
            <a:extLst>
              <a:ext uri="{FF2B5EF4-FFF2-40B4-BE49-F238E27FC236}">
                <a16:creationId xmlns:a16="http://schemas.microsoft.com/office/drawing/2014/main" id="{102C8CD4-9720-B11B-3FD9-9168788D1D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19240" y="2081274"/>
            <a:ext cx="4187498" cy="2720085"/>
          </a:xfrm>
          <a:prstGeom prst="rect">
            <a:avLst/>
          </a:prstGeom>
        </p:spPr>
      </p:pic>
      <p:sp>
        <p:nvSpPr>
          <p:cNvPr id="11" name="Textfeld 10">
            <a:extLst>
              <a:ext uri="{FF2B5EF4-FFF2-40B4-BE49-F238E27FC236}">
                <a16:creationId xmlns:a16="http://schemas.microsoft.com/office/drawing/2014/main" id="{D6DB00AB-1745-D962-911D-D99A79175649}"/>
              </a:ext>
            </a:extLst>
          </p:cNvPr>
          <p:cNvSpPr txBox="1"/>
          <p:nvPr/>
        </p:nvSpPr>
        <p:spPr>
          <a:xfrm>
            <a:off x="466627" y="3871008"/>
            <a:ext cx="1213853" cy="461665"/>
          </a:xfrm>
          <a:prstGeom prst="rect">
            <a:avLst/>
          </a:prstGeom>
          <a:noFill/>
        </p:spPr>
        <p:txBody>
          <a:bodyPr wrap="square" rtlCol="0">
            <a:spAutoFit/>
          </a:bodyPr>
          <a:lstStyle/>
          <a:p>
            <a:pPr algn="ctr"/>
            <a:r>
              <a:rPr lang="de-DE" sz="1200" dirty="0">
                <a:solidFill>
                  <a:srgbClr val="FF9100"/>
                </a:solidFill>
                <a:latin typeface="TWK Everett" panose="020B0204000000000000"/>
              </a:rPr>
              <a:t>Cloud-Lösungen sind verboten</a:t>
            </a:r>
          </a:p>
        </p:txBody>
      </p:sp>
      <p:sp>
        <p:nvSpPr>
          <p:cNvPr id="23" name="Pfeil: Chevron 22">
            <a:extLst>
              <a:ext uri="{FF2B5EF4-FFF2-40B4-BE49-F238E27FC236}">
                <a16:creationId xmlns:a16="http://schemas.microsoft.com/office/drawing/2014/main" id="{E19564B9-08F4-4A89-66BA-DFD521C57B9D}"/>
              </a:ext>
            </a:extLst>
          </p:cNvPr>
          <p:cNvSpPr/>
          <p:nvPr/>
        </p:nvSpPr>
        <p:spPr>
          <a:xfrm>
            <a:off x="1168860" y="577714"/>
            <a:ext cx="1198029"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a:t>
            </a:r>
          </a:p>
        </p:txBody>
      </p:sp>
      <p:sp>
        <p:nvSpPr>
          <p:cNvPr id="24" name="Pfeil: Chevron 23">
            <a:extLst>
              <a:ext uri="{FF2B5EF4-FFF2-40B4-BE49-F238E27FC236}">
                <a16:creationId xmlns:a16="http://schemas.microsoft.com/office/drawing/2014/main" id="{D8DCF540-638D-C0FC-43D8-48878F7C009A}"/>
              </a:ext>
            </a:extLst>
          </p:cNvPr>
          <p:cNvSpPr/>
          <p:nvPr/>
        </p:nvSpPr>
        <p:spPr>
          <a:xfrm>
            <a:off x="2366889" y="577064"/>
            <a:ext cx="1326806"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Abfragesprache</a:t>
            </a:r>
          </a:p>
        </p:txBody>
      </p:sp>
      <p:sp>
        <p:nvSpPr>
          <p:cNvPr id="30" name="Pfeil: Chevron 29">
            <a:extLst>
              <a:ext uri="{FF2B5EF4-FFF2-40B4-BE49-F238E27FC236}">
                <a16:creationId xmlns:a16="http://schemas.microsoft.com/office/drawing/2014/main" id="{FDC7301A-4DA5-8E6C-DF05-FCD8EADEE523}"/>
              </a:ext>
            </a:extLst>
          </p:cNvPr>
          <p:cNvSpPr/>
          <p:nvPr/>
        </p:nvSpPr>
        <p:spPr>
          <a:xfrm>
            <a:off x="3693695" y="577064"/>
            <a:ext cx="1326806" cy="218098"/>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Lokale Nutzung</a:t>
            </a:r>
          </a:p>
        </p:txBody>
      </p:sp>
      <p:pic>
        <p:nvPicPr>
          <p:cNvPr id="9230" name="Picture 14">
            <a:extLst>
              <a:ext uri="{FF2B5EF4-FFF2-40B4-BE49-F238E27FC236}">
                <a16:creationId xmlns:a16="http://schemas.microsoft.com/office/drawing/2014/main" id="{D7EC47C4-3B45-500D-FF81-CE4EBC71330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23958" y="2435708"/>
            <a:ext cx="1440086" cy="1440086"/>
          </a:xfrm>
          <a:prstGeom prst="rect">
            <a:avLst/>
          </a:prstGeom>
          <a:noFill/>
          <a:extLst>
            <a:ext uri="{909E8E84-426E-40DD-AFC4-6F175D3DCCD1}">
              <a14:hiddenFill xmlns:a14="http://schemas.microsoft.com/office/drawing/2010/main">
                <a:solidFill>
                  <a:srgbClr val="FFFFFF"/>
                </a:solidFill>
              </a14:hiddenFill>
            </a:ext>
          </a:extLst>
        </p:spPr>
      </p:pic>
      <p:cxnSp>
        <p:nvCxnSpPr>
          <p:cNvPr id="34" name="Gerade Verbindung mit Pfeil 33">
            <a:extLst>
              <a:ext uri="{FF2B5EF4-FFF2-40B4-BE49-F238E27FC236}">
                <a16:creationId xmlns:a16="http://schemas.microsoft.com/office/drawing/2014/main" id="{3595A622-3582-12A3-FF8D-3B7F066159CE}"/>
              </a:ext>
            </a:extLst>
          </p:cNvPr>
          <p:cNvCxnSpPr>
            <a:cxnSpLocks/>
            <a:stCxn id="9220" idx="3"/>
            <a:endCxn id="9230" idx="1"/>
          </p:cNvCxnSpPr>
          <p:nvPr/>
        </p:nvCxnSpPr>
        <p:spPr>
          <a:xfrm flipV="1">
            <a:off x="1600200" y="3155751"/>
            <a:ext cx="723758" cy="1"/>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39" name="Textfeld 38">
            <a:extLst>
              <a:ext uri="{FF2B5EF4-FFF2-40B4-BE49-F238E27FC236}">
                <a16:creationId xmlns:a16="http://schemas.microsoft.com/office/drawing/2014/main" id="{2062EF89-F6DC-9AB6-EAB6-1A74C43C04CF}"/>
              </a:ext>
            </a:extLst>
          </p:cNvPr>
          <p:cNvSpPr txBox="1"/>
          <p:nvPr/>
        </p:nvSpPr>
        <p:spPr>
          <a:xfrm>
            <a:off x="2600161" y="3882098"/>
            <a:ext cx="860262" cy="276999"/>
          </a:xfrm>
          <a:prstGeom prst="rect">
            <a:avLst/>
          </a:prstGeom>
          <a:noFill/>
        </p:spPr>
        <p:txBody>
          <a:bodyPr wrap="square" rtlCol="0">
            <a:spAutoFit/>
          </a:bodyPr>
          <a:lstStyle/>
          <a:p>
            <a:r>
              <a:rPr lang="de-DE" sz="1200" dirty="0">
                <a:solidFill>
                  <a:srgbClr val="FF9100"/>
                </a:solidFill>
                <a:latin typeface="TWK Everett" panose="020B0204000000000000"/>
              </a:rPr>
              <a:t>Gruppe 05</a:t>
            </a:r>
          </a:p>
        </p:txBody>
      </p:sp>
      <p:cxnSp>
        <p:nvCxnSpPr>
          <p:cNvPr id="40" name="Gerade Verbindung mit Pfeil 39">
            <a:extLst>
              <a:ext uri="{FF2B5EF4-FFF2-40B4-BE49-F238E27FC236}">
                <a16:creationId xmlns:a16="http://schemas.microsoft.com/office/drawing/2014/main" id="{F7D65C75-98B8-D287-EB78-7FEAF4D3B1D3}"/>
              </a:ext>
            </a:extLst>
          </p:cNvPr>
          <p:cNvCxnSpPr>
            <a:cxnSpLocks/>
          </p:cNvCxnSpPr>
          <p:nvPr/>
        </p:nvCxnSpPr>
        <p:spPr>
          <a:xfrm flipV="1">
            <a:off x="3890118" y="1774658"/>
            <a:ext cx="1432394" cy="1302326"/>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43" name="Textfeld 42">
            <a:extLst>
              <a:ext uri="{FF2B5EF4-FFF2-40B4-BE49-F238E27FC236}">
                <a16:creationId xmlns:a16="http://schemas.microsoft.com/office/drawing/2014/main" id="{AAB35D21-71B6-3618-49AE-97EEBA7E327D}"/>
              </a:ext>
            </a:extLst>
          </p:cNvPr>
          <p:cNvSpPr txBox="1"/>
          <p:nvPr/>
        </p:nvSpPr>
        <p:spPr>
          <a:xfrm>
            <a:off x="5402792" y="1404433"/>
            <a:ext cx="5803946" cy="646331"/>
          </a:xfrm>
          <a:prstGeom prst="rect">
            <a:avLst/>
          </a:prstGeom>
          <a:noFill/>
        </p:spPr>
        <p:txBody>
          <a:bodyPr wrap="square" rtlCol="0">
            <a:spAutoFit/>
          </a:bodyPr>
          <a:lstStyle/>
          <a:p>
            <a:r>
              <a:rPr lang="de-DE" sz="1200" dirty="0" err="1">
                <a:solidFill>
                  <a:srgbClr val="FF9100"/>
                </a:solidFill>
                <a:latin typeface="TWK Everett" panose="020B0204000000000000"/>
              </a:rPr>
              <a:t>Firebase</a:t>
            </a:r>
            <a:r>
              <a:rPr lang="de-DE" sz="1200" dirty="0">
                <a:solidFill>
                  <a:srgbClr val="FF9100"/>
                </a:solidFill>
                <a:latin typeface="TWK Everett" panose="020B0204000000000000"/>
              </a:rPr>
              <a:t> stellt eine </a:t>
            </a:r>
            <a:r>
              <a:rPr lang="de-DE" sz="1200" i="1" dirty="0" err="1">
                <a:solidFill>
                  <a:srgbClr val="FF9100"/>
                </a:solidFill>
                <a:latin typeface="TWK Everett" panose="020B0204000000000000"/>
              </a:rPr>
              <a:t>Local</a:t>
            </a:r>
            <a:r>
              <a:rPr lang="de-DE" sz="1200" i="1" dirty="0">
                <a:solidFill>
                  <a:srgbClr val="FF9100"/>
                </a:solidFill>
                <a:latin typeface="TWK Everett" panose="020B0204000000000000"/>
              </a:rPr>
              <a:t> Emulator Suite </a:t>
            </a:r>
            <a:r>
              <a:rPr lang="de-DE" sz="1200" dirty="0">
                <a:solidFill>
                  <a:srgbClr val="FF9100"/>
                </a:solidFill>
                <a:latin typeface="TWK Everett" panose="020B0204000000000000"/>
              </a:rPr>
              <a:t>bereit, welche das Verhalten der echten </a:t>
            </a:r>
            <a:r>
              <a:rPr lang="de-DE" sz="1200" dirty="0" err="1">
                <a:solidFill>
                  <a:srgbClr val="FF9100"/>
                </a:solidFill>
                <a:latin typeface="TWK Everett" panose="020B0204000000000000"/>
              </a:rPr>
              <a:t>Firebase</a:t>
            </a:r>
            <a:r>
              <a:rPr lang="de-DE" sz="1200" dirty="0">
                <a:solidFill>
                  <a:srgbClr val="FF9100"/>
                </a:solidFill>
                <a:latin typeface="TWK Everett" panose="020B0204000000000000"/>
              </a:rPr>
              <a:t>-Dienste lokal nachbildet. Für unsere Zwecke benötigen wir nur den </a:t>
            </a:r>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Dienst und die </a:t>
            </a:r>
            <a:r>
              <a:rPr lang="de-DE" sz="1200" i="1" dirty="0">
                <a:solidFill>
                  <a:srgbClr val="FF9100"/>
                </a:solidFill>
                <a:latin typeface="TWK Everett" panose="020B0204000000000000"/>
              </a:rPr>
              <a:t>Emulator-UI</a:t>
            </a:r>
            <a:r>
              <a:rPr lang="de-DE" sz="1200" dirty="0">
                <a:solidFill>
                  <a:srgbClr val="FF9100"/>
                </a:solidFill>
                <a:latin typeface="TWK Everett" panose="020B0204000000000000"/>
              </a:rPr>
              <a:t> für eine visuelle Darstellung.</a:t>
            </a:r>
          </a:p>
        </p:txBody>
      </p:sp>
      <p:pic>
        <p:nvPicPr>
          <p:cNvPr id="46" name="Grafik 45" descr="Ein Bild, das Text, Screenshot, Diagramm, Kleidung enthält.&#10;&#10;KI-generierte Inhalte können fehlerhaft sein.">
            <a:extLst>
              <a:ext uri="{FF2B5EF4-FFF2-40B4-BE49-F238E27FC236}">
                <a16:creationId xmlns:a16="http://schemas.microsoft.com/office/drawing/2014/main" id="{4B91007C-8EB1-B0E4-4A09-AE40A8E0A65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60134" y="3383600"/>
            <a:ext cx="4218711" cy="2720085"/>
          </a:xfrm>
          <a:prstGeom prst="rect">
            <a:avLst/>
          </a:prstGeom>
        </p:spPr>
      </p:pic>
    </p:spTree>
    <p:extLst>
      <p:ext uri="{BB962C8B-B14F-4D97-AF65-F5344CB8AC3E}">
        <p14:creationId xmlns:p14="http://schemas.microsoft.com/office/powerpoint/2010/main" val="150776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down)">
                                      <p:cBhvr>
                                        <p:cTn id="7" dur="500"/>
                                        <p:tgtEl>
                                          <p:spTgt spid="34"/>
                                        </p:tgtEl>
                                      </p:cBhvr>
                                    </p:animEffect>
                                  </p:childTnLst>
                                </p:cTn>
                              </p:par>
                              <p:par>
                                <p:cTn id="8" presetID="22" presetClass="entr" presetSubtype="4" fill="hold" nodeType="withEffect">
                                  <p:stCondLst>
                                    <p:cond delay="0"/>
                                  </p:stCondLst>
                                  <p:childTnLst>
                                    <p:set>
                                      <p:cBhvr>
                                        <p:cTn id="9" dur="1" fill="hold">
                                          <p:stCondLst>
                                            <p:cond delay="0"/>
                                          </p:stCondLst>
                                        </p:cTn>
                                        <p:tgtEl>
                                          <p:spTgt spid="9230"/>
                                        </p:tgtEl>
                                        <p:attrNameLst>
                                          <p:attrName>style.visibility</p:attrName>
                                        </p:attrNameLst>
                                      </p:cBhvr>
                                      <p:to>
                                        <p:strVal val="visible"/>
                                      </p:to>
                                    </p:set>
                                    <p:animEffect transition="in" filter="wipe(down)">
                                      <p:cBhvr>
                                        <p:cTn id="10" dur="500"/>
                                        <p:tgtEl>
                                          <p:spTgt spid="923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9"/>
                                        </p:tgtEl>
                                        <p:attrNameLst>
                                          <p:attrName>style.visibility</p:attrName>
                                        </p:attrNameLst>
                                      </p:cBhvr>
                                      <p:to>
                                        <p:strVal val="visible"/>
                                      </p:to>
                                    </p:set>
                                    <p:animEffect transition="in" filter="wipe(down)">
                                      <p:cBhvr>
                                        <p:cTn id="13" dur="500"/>
                                        <p:tgtEl>
                                          <p:spTgt spid="39"/>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wipe(down)">
                                      <p:cBhvr>
                                        <p:cTn id="18" dur="500"/>
                                        <p:tgtEl>
                                          <p:spTgt spid="40"/>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wipe(down)">
                                      <p:cBhvr>
                                        <p:cTn id="21" dur="500"/>
                                        <p:tgtEl>
                                          <p:spTgt spid="43"/>
                                        </p:tgtEl>
                                      </p:cBhvr>
                                    </p:animEffect>
                                  </p:childTnLst>
                                </p:cTn>
                              </p:par>
                              <p:par>
                                <p:cTn id="22" presetID="22" presetClass="entr" presetSubtype="4"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down)">
                                      <p:cBhvr>
                                        <p:cTn id="24" dur="500"/>
                                        <p:tgtEl>
                                          <p:spTgt spid="6"/>
                                        </p:tgtEl>
                                      </p:cBhvr>
                                    </p:animEffect>
                                  </p:childTnLst>
                                </p:cTn>
                              </p:par>
                              <p:par>
                                <p:cTn id="25" presetID="22" presetClass="entr" presetSubtype="4" fill="hold" nodeType="with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wipe(down)">
                                      <p:cBhvr>
                                        <p:cTn id="2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Lokale Nutzung von </a:t>
            </a:r>
            <a:r>
              <a:rPr lang="de-DE" sz="2400" b="1" dirty="0" err="1">
                <a:solidFill>
                  <a:srgbClr val="FF9100"/>
                </a:solidFill>
                <a:latin typeface="TWK Everett" panose="020B0204000000000000"/>
              </a:rPr>
              <a:t>Firestore</a:t>
            </a:r>
            <a:endParaRPr lang="de-DE" sz="2400" b="1" dirty="0">
              <a:solidFill>
                <a:srgbClr val="FF9100"/>
              </a:solidFill>
              <a:latin typeface="TWK Everett" panose="020B0204000000000000"/>
            </a:endParaRP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6</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sp>
        <p:nvSpPr>
          <p:cNvPr id="23" name="Pfeil: Chevron 22">
            <a:extLst>
              <a:ext uri="{FF2B5EF4-FFF2-40B4-BE49-F238E27FC236}">
                <a16:creationId xmlns:a16="http://schemas.microsoft.com/office/drawing/2014/main" id="{E19564B9-08F4-4A89-66BA-DFD521C57B9D}"/>
              </a:ext>
            </a:extLst>
          </p:cNvPr>
          <p:cNvSpPr/>
          <p:nvPr/>
        </p:nvSpPr>
        <p:spPr>
          <a:xfrm>
            <a:off x="1168860" y="577714"/>
            <a:ext cx="1198029"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a:t>
            </a:r>
          </a:p>
        </p:txBody>
      </p:sp>
      <p:sp>
        <p:nvSpPr>
          <p:cNvPr id="24" name="Pfeil: Chevron 23">
            <a:extLst>
              <a:ext uri="{FF2B5EF4-FFF2-40B4-BE49-F238E27FC236}">
                <a16:creationId xmlns:a16="http://schemas.microsoft.com/office/drawing/2014/main" id="{D8DCF540-638D-C0FC-43D8-48878F7C009A}"/>
              </a:ext>
            </a:extLst>
          </p:cNvPr>
          <p:cNvSpPr/>
          <p:nvPr/>
        </p:nvSpPr>
        <p:spPr>
          <a:xfrm>
            <a:off x="2366889" y="577064"/>
            <a:ext cx="1326806"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Abfragesprache</a:t>
            </a:r>
          </a:p>
        </p:txBody>
      </p:sp>
      <p:sp>
        <p:nvSpPr>
          <p:cNvPr id="30" name="Pfeil: Chevron 29">
            <a:extLst>
              <a:ext uri="{FF2B5EF4-FFF2-40B4-BE49-F238E27FC236}">
                <a16:creationId xmlns:a16="http://schemas.microsoft.com/office/drawing/2014/main" id="{FDC7301A-4DA5-8E6C-DF05-FCD8EADEE523}"/>
              </a:ext>
            </a:extLst>
          </p:cNvPr>
          <p:cNvSpPr/>
          <p:nvPr/>
        </p:nvSpPr>
        <p:spPr>
          <a:xfrm>
            <a:off x="3693695" y="577064"/>
            <a:ext cx="1326806" cy="218098"/>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Lokale Nutzung</a:t>
            </a:r>
          </a:p>
        </p:txBody>
      </p:sp>
      <p:sp>
        <p:nvSpPr>
          <p:cNvPr id="3" name="Textfeld 2">
            <a:extLst>
              <a:ext uri="{FF2B5EF4-FFF2-40B4-BE49-F238E27FC236}">
                <a16:creationId xmlns:a16="http://schemas.microsoft.com/office/drawing/2014/main" id="{EE885DC2-DE1E-6757-ACDF-F6A66F8C55A1}"/>
              </a:ext>
            </a:extLst>
          </p:cNvPr>
          <p:cNvSpPr txBox="1"/>
          <p:nvPr/>
        </p:nvSpPr>
        <p:spPr>
          <a:xfrm>
            <a:off x="2742175" y="3034712"/>
            <a:ext cx="5803946" cy="461665"/>
          </a:xfrm>
          <a:prstGeom prst="rect">
            <a:avLst/>
          </a:prstGeom>
          <a:noFill/>
        </p:spPr>
        <p:txBody>
          <a:bodyPr wrap="square" rtlCol="0">
            <a:spAutoFit/>
          </a:bodyPr>
          <a:lstStyle/>
          <a:p>
            <a:r>
              <a:rPr lang="de-DE" sz="1200" b="1" dirty="0">
                <a:solidFill>
                  <a:srgbClr val="FF0000"/>
                </a:solidFill>
                <a:highlight>
                  <a:srgbClr val="FFFF00"/>
                </a:highlight>
                <a:latin typeface="TWK Everett" panose="020B0204000000000000"/>
              </a:rPr>
              <a:t>@Frage an alle</a:t>
            </a:r>
            <a:r>
              <a:rPr lang="de-DE" sz="1200" dirty="0">
                <a:solidFill>
                  <a:srgbClr val="FF9100"/>
                </a:solidFill>
                <a:latin typeface="TWK Everett" panose="020B0204000000000000"/>
              </a:rPr>
              <a:t>: Hier noch eine Folie dazu, für das genaue Setup und die Probleme mit Docker?</a:t>
            </a:r>
          </a:p>
        </p:txBody>
      </p:sp>
    </p:spTree>
    <p:extLst>
      <p:ext uri="{BB962C8B-B14F-4D97-AF65-F5344CB8AC3E}">
        <p14:creationId xmlns:p14="http://schemas.microsoft.com/office/powerpoint/2010/main" val="1619208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Aufbau Datenstruktur</a:t>
            </a: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7</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pic>
        <p:nvPicPr>
          <p:cNvPr id="6" name="Grafik 5" descr="Ein Bild, das Text, Screenshot, Zahl, Diagramm enthält.&#10;&#10;KI-generierte Inhalte können fehlerhaft sein.">
            <a:extLst>
              <a:ext uri="{FF2B5EF4-FFF2-40B4-BE49-F238E27FC236}">
                <a16:creationId xmlns:a16="http://schemas.microsoft.com/office/drawing/2014/main" id="{B795CEF0-9C3F-4707-A613-99A27F63E1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20017" y="1433454"/>
            <a:ext cx="5353050" cy="4621759"/>
          </a:xfrm>
          <a:prstGeom prst="rect">
            <a:avLst/>
          </a:prstGeom>
        </p:spPr>
      </p:pic>
      <p:sp>
        <p:nvSpPr>
          <p:cNvPr id="7" name="Textfeld 6">
            <a:extLst>
              <a:ext uri="{FF2B5EF4-FFF2-40B4-BE49-F238E27FC236}">
                <a16:creationId xmlns:a16="http://schemas.microsoft.com/office/drawing/2014/main" id="{0C88AD8B-B884-879E-111A-BDE44A4AE2AF}"/>
              </a:ext>
            </a:extLst>
          </p:cNvPr>
          <p:cNvSpPr txBox="1"/>
          <p:nvPr/>
        </p:nvSpPr>
        <p:spPr>
          <a:xfrm>
            <a:off x="386347" y="1558615"/>
            <a:ext cx="2441074" cy="830997"/>
          </a:xfrm>
          <a:prstGeom prst="rect">
            <a:avLst/>
          </a:prstGeom>
          <a:noFill/>
        </p:spPr>
        <p:txBody>
          <a:bodyPr wrap="square" rtlCol="0">
            <a:spAutoFit/>
          </a:bodyPr>
          <a:lstStyle/>
          <a:p>
            <a:pPr algn="ctr"/>
            <a:r>
              <a:rPr lang="de-DE" sz="1200" dirty="0">
                <a:solidFill>
                  <a:srgbClr val="FF9100"/>
                </a:solidFill>
                <a:latin typeface="TWK Everett" panose="020B0204000000000000"/>
              </a:rPr>
              <a:t>Aus neun relationalen Tabellen wurden vier </a:t>
            </a:r>
            <a:r>
              <a:rPr lang="de-DE" sz="1200" i="1" dirty="0">
                <a:solidFill>
                  <a:srgbClr val="FF9100"/>
                </a:solidFill>
                <a:latin typeface="TWK Everett" panose="020B0204000000000000"/>
              </a:rPr>
              <a:t>Haupt-Collections</a:t>
            </a:r>
            <a:r>
              <a:rPr lang="de-DE" sz="1200" dirty="0">
                <a:solidFill>
                  <a:srgbClr val="FF9100"/>
                </a:solidFill>
                <a:latin typeface="TWK Everett" panose="020B0204000000000000"/>
              </a:rPr>
              <a:t> gebaut: </a:t>
            </a:r>
            <a:r>
              <a:rPr lang="de-DE" sz="1200" i="1" dirty="0" err="1">
                <a:solidFill>
                  <a:srgbClr val="FF9100"/>
                </a:solidFill>
                <a:latin typeface="TWK Everett" panose="020B0204000000000000"/>
              </a:rPr>
              <a:t>kurse</a:t>
            </a:r>
            <a:r>
              <a:rPr lang="de-DE" sz="1200" i="1" dirty="0">
                <a:solidFill>
                  <a:srgbClr val="FF9100"/>
                </a:solidFill>
                <a:latin typeface="TWK Everett" panose="020B0204000000000000"/>
              </a:rPr>
              <a:t>, </a:t>
            </a:r>
            <a:r>
              <a:rPr lang="de-DE" sz="1200" i="1" dirty="0" err="1">
                <a:solidFill>
                  <a:srgbClr val="FF9100"/>
                </a:solidFill>
                <a:latin typeface="TWK Everett" panose="020B0204000000000000"/>
              </a:rPr>
              <a:t>angebot</a:t>
            </a:r>
            <a:r>
              <a:rPr lang="de-DE" sz="1200" i="1" dirty="0">
                <a:solidFill>
                  <a:srgbClr val="FF9100"/>
                </a:solidFill>
                <a:latin typeface="TWK Everett" panose="020B0204000000000000"/>
              </a:rPr>
              <a:t>, </a:t>
            </a:r>
            <a:r>
              <a:rPr lang="de-DE" sz="1200" i="1" dirty="0" err="1">
                <a:solidFill>
                  <a:srgbClr val="FF9100"/>
                </a:solidFill>
                <a:latin typeface="TWK Everett" panose="020B0204000000000000"/>
              </a:rPr>
              <a:t>teilnehmer</a:t>
            </a:r>
            <a:r>
              <a:rPr lang="de-DE" sz="1200" i="1" dirty="0">
                <a:solidFill>
                  <a:srgbClr val="FF9100"/>
                </a:solidFill>
                <a:latin typeface="TWK Everett" panose="020B0204000000000000"/>
              </a:rPr>
              <a:t>, </a:t>
            </a:r>
            <a:r>
              <a:rPr lang="de-DE" sz="1200" i="1" dirty="0" err="1">
                <a:solidFill>
                  <a:srgbClr val="FF9100"/>
                </a:solidFill>
                <a:latin typeface="TWK Everett" panose="020B0204000000000000"/>
              </a:rPr>
              <a:t>kursleiter</a:t>
            </a:r>
            <a:endParaRPr lang="de-DE" sz="1200" i="1" dirty="0">
              <a:solidFill>
                <a:srgbClr val="FF9100"/>
              </a:solidFill>
              <a:latin typeface="TWK Everett" panose="020B0204000000000000"/>
            </a:endParaRPr>
          </a:p>
        </p:txBody>
      </p:sp>
      <p:sp>
        <p:nvSpPr>
          <p:cNvPr id="11" name="Textfeld 10">
            <a:extLst>
              <a:ext uri="{FF2B5EF4-FFF2-40B4-BE49-F238E27FC236}">
                <a16:creationId xmlns:a16="http://schemas.microsoft.com/office/drawing/2014/main" id="{16C5E502-2849-2B9C-5B75-C4B1B44FB554}"/>
              </a:ext>
            </a:extLst>
          </p:cNvPr>
          <p:cNvSpPr txBox="1"/>
          <p:nvPr/>
        </p:nvSpPr>
        <p:spPr>
          <a:xfrm>
            <a:off x="386344" y="2848941"/>
            <a:ext cx="2441077" cy="1015663"/>
          </a:xfrm>
          <a:prstGeom prst="rect">
            <a:avLst/>
          </a:prstGeom>
          <a:noFill/>
        </p:spPr>
        <p:txBody>
          <a:bodyPr wrap="square" rtlCol="0">
            <a:spAutoFit/>
          </a:bodyPr>
          <a:lstStyle/>
          <a:p>
            <a:pPr algn="ctr"/>
            <a:r>
              <a:rPr lang="de-DE" sz="1200" i="1" dirty="0" err="1">
                <a:solidFill>
                  <a:srgbClr val="FF9100"/>
                </a:solidFill>
                <a:latin typeface="TWK Everett" panose="020B0204000000000000"/>
              </a:rPr>
              <a:t>kurse</a:t>
            </a:r>
            <a:r>
              <a:rPr lang="de-DE" sz="1200" dirty="0">
                <a:solidFill>
                  <a:srgbClr val="FF9100"/>
                </a:solidFill>
                <a:latin typeface="TWK Everett" panose="020B0204000000000000"/>
              </a:rPr>
              <a:t> beinhaltet in seinen Dokumenten jeweils </a:t>
            </a:r>
            <a:r>
              <a:rPr lang="de-DE" sz="1200" i="1" dirty="0">
                <a:solidFill>
                  <a:srgbClr val="FF9100"/>
                </a:solidFill>
                <a:latin typeface="TWK Everett" panose="020B0204000000000000"/>
              </a:rPr>
              <a:t>Sub-Collections</a:t>
            </a:r>
            <a:r>
              <a:rPr lang="de-DE" sz="1200" dirty="0">
                <a:solidFill>
                  <a:srgbClr val="FF9100"/>
                </a:solidFill>
                <a:latin typeface="TWK Everett" panose="020B0204000000000000"/>
              </a:rPr>
              <a:t>, dir vorher eigene Tabellen waren -&gt; </a:t>
            </a:r>
            <a:r>
              <a:rPr lang="de-DE" sz="1200" i="1" dirty="0" err="1">
                <a:solidFill>
                  <a:srgbClr val="FF9100"/>
                </a:solidFill>
                <a:latin typeface="TWK Everett" panose="020B0204000000000000"/>
              </a:rPr>
              <a:t>kursliteratur</a:t>
            </a:r>
            <a:r>
              <a:rPr lang="de-DE" sz="1200" dirty="0">
                <a:solidFill>
                  <a:srgbClr val="FF9100"/>
                </a:solidFill>
                <a:latin typeface="TWK Everett" panose="020B0204000000000000"/>
              </a:rPr>
              <a:t> und </a:t>
            </a:r>
            <a:r>
              <a:rPr lang="de-DE" sz="1200" i="1" dirty="0" err="1">
                <a:solidFill>
                  <a:srgbClr val="FF9100"/>
                </a:solidFill>
                <a:latin typeface="TWK Everett" panose="020B0204000000000000"/>
              </a:rPr>
              <a:t>voraussetzungen</a:t>
            </a:r>
            <a:endParaRPr lang="de-DE" sz="1200" i="1" dirty="0">
              <a:solidFill>
                <a:srgbClr val="FF9100"/>
              </a:solidFill>
              <a:latin typeface="TWK Everett" panose="020B0204000000000000"/>
            </a:endParaRPr>
          </a:p>
        </p:txBody>
      </p:sp>
      <p:sp>
        <p:nvSpPr>
          <p:cNvPr id="12" name="Textfeld 11">
            <a:extLst>
              <a:ext uri="{FF2B5EF4-FFF2-40B4-BE49-F238E27FC236}">
                <a16:creationId xmlns:a16="http://schemas.microsoft.com/office/drawing/2014/main" id="{24C965C2-5AC1-D9D9-A6E9-9E9D2EB000A3}"/>
              </a:ext>
            </a:extLst>
          </p:cNvPr>
          <p:cNvSpPr txBox="1"/>
          <p:nvPr/>
        </p:nvSpPr>
        <p:spPr>
          <a:xfrm>
            <a:off x="386343" y="4429622"/>
            <a:ext cx="2441078" cy="1384995"/>
          </a:xfrm>
          <a:prstGeom prst="rect">
            <a:avLst/>
          </a:prstGeom>
          <a:noFill/>
        </p:spPr>
        <p:txBody>
          <a:bodyPr wrap="square" rtlCol="0">
            <a:spAutoFit/>
          </a:bodyPr>
          <a:lstStyle/>
          <a:p>
            <a:pPr algn="ctr"/>
            <a:r>
              <a:rPr lang="de-DE" sz="1200" i="1" dirty="0" err="1">
                <a:solidFill>
                  <a:srgbClr val="FF9100"/>
                </a:solidFill>
                <a:latin typeface="TWK Everett" panose="020B0204000000000000"/>
              </a:rPr>
              <a:t>teilnehmer</a:t>
            </a:r>
            <a:r>
              <a:rPr lang="de-DE" sz="1200" dirty="0">
                <a:solidFill>
                  <a:srgbClr val="FF9100"/>
                </a:solidFill>
                <a:latin typeface="TWK Everett" panose="020B0204000000000000"/>
              </a:rPr>
              <a:t> beinhaltet in seinen Dokumenten jeweils eine </a:t>
            </a:r>
            <a:r>
              <a:rPr lang="de-DE" sz="1200" i="1" dirty="0">
                <a:solidFill>
                  <a:srgbClr val="FF9100"/>
                </a:solidFill>
                <a:latin typeface="TWK Everett" panose="020B0204000000000000"/>
              </a:rPr>
              <a:t>Sub-Collection</a:t>
            </a:r>
            <a:r>
              <a:rPr lang="de-DE" sz="1200" dirty="0">
                <a:solidFill>
                  <a:srgbClr val="FF9100"/>
                </a:solidFill>
                <a:latin typeface="TWK Everett" panose="020B0204000000000000"/>
              </a:rPr>
              <a:t>, dir vorher eine eigene Tabelle war -&gt; </a:t>
            </a:r>
            <a:r>
              <a:rPr lang="de-DE" sz="1200" i="1" dirty="0">
                <a:solidFill>
                  <a:srgbClr val="FF9100"/>
                </a:solidFill>
                <a:latin typeface="TWK Everett" panose="020B0204000000000000"/>
              </a:rPr>
              <a:t>teilnahmen</a:t>
            </a:r>
            <a:r>
              <a:rPr lang="de-DE" sz="1200" dirty="0">
                <a:solidFill>
                  <a:srgbClr val="FF9100"/>
                </a:solidFill>
                <a:latin typeface="TWK Everett" panose="020B0204000000000000"/>
              </a:rPr>
              <a:t> -&gt; mit dem neuen Feld </a:t>
            </a:r>
            <a:r>
              <a:rPr lang="de-DE" sz="1200" i="1" dirty="0" err="1">
                <a:solidFill>
                  <a:srgbClr val="FF9100"/>
                </a:solidFill>
                <a:latin typeface="TWK Everett" panose="020B0204000000000000"/>
              </a:rPr>
              <a:t>Gebuehr</a:t>
            </a:r>
            <a:r>
              <a:rPr lang="de-DE" sz="1200" dirty="0">
                <a:solidFill>
                  <a:srgbClr val="FF9100"/>
                </a:solidFill>
                <a:latin typeface="TWK Everett" panose="020B0204000000000000"/>
              </a:rPr>
              <a:t>, was vorher ebenfalls eine</a:t>
            </a:r>
          </a:p>
          <a:p>
            <a:pPr algn="ctr"/>
            <a:r>
              <a:rPr lang="de-DE" sz="1200" dirty="0">
                <a:solidFill>
                  <a:srgbClr val="FF9100"/>
                </a:solidFill>
                <a:latin typeface="TWK Everett" panose="020B0204000000000000"/>
              </a:rPr>
              <a:t> eigene Tabelle war</a:t>
            </a:r>
            <a:endParaRPr lang="de-DE" sz="1200" i="1" dirty="0">
              <a:solidFill>
                <a:srgbClr val="FF9100"/>
              </a:solidFill>
              <a:latin typeface="TWK Everett" panose="020B0204000000000000"/>
            </a:endParaRPr>
          </a:p>
        </p:txBody>
      </p:sp>
      <p:sp>
        <p:nvSpPr>
          <p:cNvPr id="13" name="Textfeld 12">
            <a:extLst>
              <a:ext uri="{FF2B5EF4-FFF2-40B4-BE49-F238E27FC236}">
                <a16:creationId xmlns:a16="http://schemas.microsoft.com/office/drawing/2014/main" id="{BA928EEE-23DB-C693-7F32-DB978758DC49}"/>
              </a:ext>
            </a:extLst>
          </p:cNvPr>
          <p:cNvSpPr txBox="1"/>
          <p:nvPr/>
        </p:nvSpPr>
        <p:spPr>
          <a:xfrm>
            <a:off x="8765663" y="4858431"/>
            <a:ext cx="2441077" cy="830997"/>
          </a:xfrm>
          <a:prstGeom prst="rect">
            <a:avLst/>
          </a:prstGeom>
          <a:noFill/>
        </p:spPr>
        <p:txBody>
          <a:bodyPr wrap="square" rtlCol="0">
            <a:spAutoFit/>
          </a:bodyPr>
          <a:lstStyle/>
          <a:p>
            <a:pPr algn="ctr"/>
            <a:r>
              <a:rPr lang="de-DE" sz="1200" i="1" dirty="0" err="1">
                <a:solidFill>
                  <a:srgbClr val="FF9100"/>
                </a:solidFill>
                <a:latin typeface="TWK Everett" panose="020B0204000000000000"/>
              </a:rPr>
              <a:t>kursleiter</a:t>
            </a:r>
            <a:r>
              <a:rPr lang="de-DE" sz="1200" dirty="0">
                <a:solidFill>
                  <a:srgbClr val="FF9100"/>
                </a:solidFill>
                <a:latin typeface="TWK Everett" panose="020B0204000000000000"/>
              </a:rPr>
              <a:t> beinhaltet keine</a:t>
            </a:r>
            <a:r>
              <a:rPr lang="de-DE" sz="1200" i="1" dirty="0">
                <a:solidFill>
                  <a:srgbClr val="FF9100"/>
                </a:solidFill>
                <a:latin typeface="TWK Everett" panose="020B0204000000000000"/>
              </a:rPr>
              <a:t> Sub-Collections</a:t>
            </a:r>
            <a:r>
              <a:rPr lang="de-DE" sz="1200" dirty="0">
                <a:solidFill>
                  <a:srgbClr val="FF9100"/>
                </a:solidFill>
                <a:latin typeface="TWK Everett" panose="020B0204000000000000"/>
              </a:rPr>
              <a:t> oder Änderungen gegenüber der alten relationalen Tabelle</a:t>
            </a:r>
            <a:endParaRPr lang="de-DE" sz="1200" i="1" dirty="0">
              <a:solidFill>
                <a:srgbClr val="FF9100"/>
              </a:solidFill>
              <a:latin typeface="TWK Everett" panose="020B0204000000000000"/>
            </a:endParaRPr>
          </a:p>
        </p:txBody>
      </p:sp>
      <p:sp>
        <p:nvSpPr>
          <p:cNvPr id="14" name="Textfeld 13">
            <a:extLst>
              <a:ext uri="{FF2B5EF4-FFF2-40B4-BE49-F238E27FC236}">
                <a16:creationId xmlns:a16="http://schemas.microsoft.com/office/drawing/2014/main" id="{3474B61E-07AF-12AF-4423-47BA771A0A4B}"/>
              </a:ext>
            </a:extLst>
          </p:cNvPr>
          <p:cNvSpPr txBox="1"/>
          <p:nvPr/>
        </p:nvSpPr>
        <p:spPr>
          <a:xfrm>
            <a:off x="8713197" y="1433454"/>
            <a:ext cx="2441078" cy="3046988"/>
          </a:xfrm>
          <a:prstGeom prst="rect">
            <a:avLst/>
          </a:prstGeom>
          <a:noFill/>
        </p:spPr>
        <p:txBody>
          <a:bodyPr wrap="square" rtlCol="0">
            <a:spAutoFit/>
          </a:bodyPr>
          <a:lstStyle/>
          <a:p>
            <a:pPr algn="ctr"/>
            <a:r>
              <a:rPr lang="de-DE" sz="1200" i="1" dirty="0" err="1">
                <a:solidFill>
                  <a:srgbClr val="FF9100"/>
                </a:solidFill>
                <a:latin typeface="TWK Everett" panose="020B0204000000000000"/>
              </a:rPr>
              <a:t>angebote</a:t>
            </a:r>
            <a:r>
              <a:rPr lang="de-DE" sz="1200" dirty="0">
                <a:solidFill>
                  <a:srgbClr val="FF9100"/>
                </a:solidFill>
                <a:latin typeface="TWK Everett" panose="020B0204000000000000"/>
              </a:rPr>
              <a:t> beinhaltet in seinen Dokumenten jeweils eine </a:t>
            </a:r>
            <a:r>
              <a:rPr lang="de-DE" sz="1200" i="1" dirty="0">
                <a:solidFill>
                  <a:srgbClr val="FF9100"/>
                </a:solidFill>
                <a:latin typeface="TWK Everett" panose="020B0204000000000000"/>
              </a:rPr>
              <a:t>Sub-Collection</a:t>
            </a:r>
            <a:r>
              <a:rPr lang="de-DE" sz="1200" dirty="0">
                <a:solidFill>
                  <a:srgbClr val="FF9100"/>
                </a:solidFill>
                <a:latin typeface="TWK Everett" panose="020B0204000000000000"/>
              </a:rPr>
              <a:t>, die ebenfalls eine Haupt-Collection ist -&gt; </a:t>
            </a:r>
            <a:r>
              <a:rPr lang="de-DE" sz="1200" i="1" dirty="0" err="1">
                <a:solidFill>
                  <a:srgbClr val="FF9100"/>
                </a:solidFill>
                <a:latin typeface="TWK Everett" panose="020B0204000000000000"/>
              </a:rPr>
              <a:t>kursleiter</a:t>
            </a:r>
            <a:r>
              <a:rPr lang="de-DE" sz="1200" i="1" dirty="0">
                <a:solidFill>
                  <a:srgbClr val="FF9100"/>
                </a:solidFill>
                <a:latin typeface="TWK Everett" panose="020B0204000000000000"/>
              </a:rPr>
              <a:t>. </a:t>
            </a:r>
          </a:p>
          <a:p>
            <a:pPr algn="ctr"/>
            <a:endParaRPr lang="de-DE" sz="1200" i="1" dirty="0">
              <a:solidFill>
                <a:srgbClr val="FF9100"/>
              </a:solidFill>
              <a:latin typeface="TWK Everett" panose="020B0204000000000000"/>
            </a:endParaRPr>
          </a:p>
          <a:p>
            <a:pPr algn="ctr"/>
            <a:r>
              <a:rPr lang="de-DE" sz="1200" dirty="0">
                <a:solidFill>
                  <a:srgbClr val="FF9100"/>
                </a:solidFill>
                <a:latin typeface="TWK Everett" panose="020B0204000000000000"/>
              </a:rPr>
              <a:t>Außerdem ist ein weiters Feld </a:t>
            </a:r>
            <a:r>
              <a:rPr lang="de-DE" sz="1200" i="1" dirty="0" err="1">
                <a:solidFill>
                  <a:srgbClr val="FF9100"/>
                </a:solidFill>
                <a:latin typeface="TWK Everett" panose="020B0204000000000000"/>
              </a:rPr>
              <a:t>KursTitel</a:t>
            </a:r>
            <a:r>
              <a:rPr lang="de-DE" sz="1200" dirty="0">
                <a:solidFill>
                  <a:srgbClr val="FF9100"/>
                </a:solidFill>
                <a:latin typeface="TWK Everett" panose="020B0204000000000000"/>
              </a:rPr>
              <a:t> hier hinzugekommen.</a:t>
            </a:r>
          </a:p>
          <a:p>
            <a:pPr algn="ctr"/>
            <a:endParaRPr lang="de-DE" sz="1200" dirty="0">
              <a:solidFill>
                <a:srgbClr val="FF9100"/>
              </a:solidFill>
              <a:latin typeface="TWK Everett" panose="020B0204000000000000"/>
            </a:endParaRPr>
          </a:p>
          <a:p>
            <a:pPr algn="ctr"/>
            <a:r>
              <a:rPr lang="de-DE" sz="1200" dirty="0">
                <a:solidFill>
                  <a:srgbClr val="FF9100"/>
                </a:solidFill>
                <a:latin typeface="TWK Everett" panose="020B0204000000000000"/>
              </a:rPr>
              <a:t>Die redundante Speicherung von </a:t>
            </a:r>
            <a:r>
              <a:rPr lang="de-DE" sz="1200" i="1" dirty="0" err="1">
                <a:solidFill>
                  <a:srgbClr val="FF9100"/>
                </a:solidFill>
                <a:latin typeface="TWK Everett" panose="020B0204000000000000"/>
              </a:rPr>
              <a:t>KursTitel</a:t>
            </a:r>
            <a:r>
              <a:rPr lang="de-DE" sz="1200" dirty="0">
                <a:solidFill>
                  <a:srgbClr val="FF9100"/>
                </a:solidFill>
                <a:latin typeface="TWK Everett" panose="020B0204000000000000"/>
              </a:rPr>
              <a:t> und der </a:t>
            </a:r>
            <a:r>
              <a:rPr lang="de-DE" sz="1200" i="1" dirty="0">
                <a:solidFill>
                  <a:srgbClr val="FF9100"/>
                </a:solidFill>
                <a:latin typeface="TWK Everett" panose="020B0204000000000000"/>
              </a:rPr>
              <a:t>Collection</a:t>
            </a:r>
            <a:r>
              <a:rPr lang="de-DE" sz="1200" dirty="0">
                <a:solidFill>
                  <a:srgbClr val="FF9100"/>
                </a:solidFill>
                <a:latin typeface="TWK Everett" panose="020B0204000000000000"/>
              </a:rPr>
              <a:t> </a:t>
            </a:r>
            <a:r>
              <a:rPr lang="de-DE" sz="1200" i="1" dirty="0" err="1">
                <a:solidFill>
                  <a:srgbClr val="FF9100"/>
                </a:solidFill>
                <a:latin typeface="TWK Everett" panose="020B0204000000000000"/>
              </a:rPr>
              <a:t>kursleiter</a:t>
            </a:r>
            <a:r>
              <a:rPr lang="de-DE" sz="1200" dirty="0">
                <a:solidFill>
                  <a:srgbClr val="FF9100"/>
                </a:solidFill>
                <a:latin typeface="TWK Everett" panose="020B0204000000000000"/>
              </a:rPr>
              <a:t> als </a:t>
            </a:r>
            <a:r>
              <a:rPr lang="de-DE" sz="1200" i="1" dirty="0">
                <a:solidFill>
                  <a:srgbClr val="FF9100"/>
                </a:solidFill>
                <a:latin typeface="TWK Everett" panose="020B0204000000000000"/>
              </a:rPr>
              <a:t>Sub-Collection</a:t>
            </a:r>
            <a:r>
              <a:rPr lang="de-DE" sz="1200" dirty="0">
                <a:solidFill>
                  <a:srgbClr val="FF9100"/>
                </a:solidFill>
                <a:latin typeface="TWK Everett" panose="020B0204000000000000"/>
              </a:rPr>
              <a:t> erleichtert uns Abfragen, die sonst mit </a:t>
            </a:r>
            <a:r>
              <a:rPr lang="de-DE" sz="1200" i="1" dirty="0">
                <a:solidFill>
                  <a:srgbClr val="FF9100"/>
                </a:solidFill>
                <a:latin typeface="TWK Everett" panose="020B0204000000000000"/>
              </a:rPr>
              <a:t>JOINs</a:t>
            </a:r>
            <a:r>
              <a:rPr lang="de-DE" sz="1200" dirty="0">
                <a:solidFill>
                  <a:srgbClr val="FF9100"/>
                </a:solidFill>
                <a:latin typeface="TWK Everett" panose="020B0204000000000000"/>
              </a:rPr>
              <a:t> gelöst werden oder mit vielfachen Lesen von mehreren </a:t>
            </a:r>
            <a:r>
              <a:rPr lang="de-DE" sz="1200" i="1" dirty="0">
                <a:solidFill>
                  <a:srgbClr val="FF9100"/>
                </a:solidFill>
                <a:latin typeface="TWK Everett" panose="020B0204000000000000"/>
              </a:rPr>
              <a:t>Collections</a:t>
            </a:r>
            <a:r>
              <a:rPr lang="de-DE" sz="1200" dirty="0">
                <a:solidFill>
                  <a:srgbClr val="FF9100"/>
                </a:solidFill>
                <a:latin typeface="TWK Everett" panose="020B0204000000000000"/>
              </a:rPr>
              <a:t> -&gt; </a:t>
            </a:r>
            <a:r>
              <a:rPr lang="de-DE" sz="1200" b="1" i="1" dirty="0">
                <a:solidFill>
                  <a:srgbClr val="FF9100"/>
                </a:solidFill>
                <a:latin typeface="TWK Everett" panose="020B0204000000000000"/>
              </a:rPr>
              <a:t>Best Practice </a:t>
            </a:r>
            <a:r>
              <a:rPr lang="de-DE" sz="1200" dirty="0">
                <a:solidFill>
                  <a:srgbClr val="FF9100"/>
                </a:solidFill>
                <a:latin typeface="TWK Everett" panose="020B0204000000000000"/>
              </a:rPr>
              <a:t>in dokumentenbasierten Datenbanken</a:t>
            </a:r>
          </a:p>
        </p:txBody>
      </p:sp>
      <p:cxnSp>
        <p:nvCxnSpPr>
          <p:cNvPr id="15" name="Gerade Verbindung mit Pfeil 14">
            <a:extLst>
              <a:ext uri="{FF2B5EF4-FFF2-40B4-BE49-F238E27FC236}">
                <a16:creationId xmlns:a16="http://schemas.microsoft.com/office/drawing/2014/main" id="{23F99F0F-C02B-87E3-5C7A-68697134D131}"/>
              </a:ext>
            </a:extLst>
          </p:cNvPr>
          <p:cNvCxnSpPr>
            <a:cxnSpLocks/>
            <a:endCxn id="11" idx="0"/>
          </p:cNvCxnSpPr>
          <p:nvPr/>
        </p:nvCxnSpPr>
        <p:spPr>
          <a:xfrm flipH="1">
            <a:off x="1606883" y="1974113"/>
            <a:ext cx="2604170" cy="874828"/>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cxnSp>
        <p:nvCxnSpPr>
          <p:cNvPr id="22" name="Gerade Verbindung mit Pfeil 21">
            <a:extLst>
              <a:ext uri="{FF2B5EF4-FFF2-40B4-BE49-F238E27FC236}">
                <a16:creationId xmlns:a16="http://schemas.microsoft.com/office/drawing/2014/main" id="{474F40C7-A3B1-3FE7-2B93-FF4DF18C22D4}"/>
              </a:ext>
            </a:extLst>
          </p:cNvPr>
          <p:cNvCxnSpPr>
            <a:cxnSpLocks/>
            <a:endCxn id="12" idx="0"/>
          </p:cNvCxnSpPr>
          <p:nvPr/>
        </p:nvCxnSpPr>
        <p:spPr>
          <a:xfrm flipH="1">
            <a:off x="1606882" y="4323933"/>
            <a:ext cx="2525965" cy="105689"/>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cxnSp>
        <p:nvCxnSpPr>
          <p:cNvPr id="27" name="Gerade Verbindung mit Pfeil 26">
            <a:extLst>
              <a:ext uri="{FF2B5EF4-FFF2-40B4-BE49-F238E27FC236}">
                <a16:creationId xmlns:a16="http://schemas.microsoft.com/office/drawing/2014/main" id="{4A8FB175-2A66-608B-4218-2FB333E65CFD}"/>
              </a:ext>
            </a:extLst>
          </p:cNvPr>
          <p:cNvCxnSpPr>
            <a:cxnSpLocks/>
          </p:cNvCxnSpPr>
          <p:nvPr/>
        </p:nvCxnSpPr>
        <p:spPr>
          <a:xfrm flipV="1">
            <a:off x="7236995" y="1618247"/>
            <a:ext cx="1666373" cy="355866"/>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cxnSp>
        <p:nvCxnSpPr>
          <p:cNvPr id="30" name="Gerade Verbindung mit Pfeil 29">
            <a:extLst>
              <a:ext uri="{FF2B5EF4-FFF2-40B4-BE49-F238E27FC236}">
                <a16:creationId xmlns:a16="http://schemas.microsoft.com/office/drawing/2014/main" id="{C36642EE-87B8-7566-BB6D-E98B09D40291}"/>
              </a:ext>
            </a:extLst>
          </p:cNvPr>
          <p:cNvCxnSpPr>
            <a:cxnSpLocks/>
          </p:cNvCxnSpPr>
          <p:nvPr/>
        </p:nvCxnSpPr>
        <p:spPr>
          <a:xfrm>
            <a:off x="6773779" y="4294784"/>
            <a:ext cx="2201779" cy="711363"/>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83499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down)">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down)">
                                      <p:cBhvr>
                                        <p:cTn id="15" dur="500"/>
                                        <p:tgtEl>
                                          <p:spTgt spid="22"/>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down)">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down)">
                                      <p:cBhvr>
                                        <p:cTn id="23" dur="500"/>
                                        <p:tgtEl>
                                          <p:spTgt spid="2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down)">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down)">
                                      <p:cBhvr>
                                        <p:cTn id="3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Typsicherheit und Abfragen mit TypeScript</a:t>
            </a: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8</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pic>
        <p:nvPicPr>
          <p:cNvPr id="6" name="Grafik 5">
            <a:extLst>
              <a:ext uri="{FF2B5EF4-FFF2-40B4-BE49-F238E27FC236}">
                <a16:creationId xmlns:a16="http://schemas.microsoft.com/office/drawing/2014/main" id="{FC967C28-E2B1-BC01-5177-10CED708B5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7884" y="5394667"/>
            <a:ext cx="8090867" cy="311952"/>
          </a:xfrm>
          <a:prstGeom prst="rect">
            <a:avLst/>
          </a:prstGeom>
        </p:spPr>
      </p:pic>
      <p:pic>
        <p:nvPicPr>
          <p:cNvPr id="13" name="Grafik 12" descr="Ein Bild, das Text, Screenshot, Schrift enthält.&#10;&#10;KI-generierte Inhalte können fehlerhaft sein.">
            <a:extLst>
              <a:ext uri="{FF2B5EF4-FFF2-40B4-BE49-F238E27FC236}">
                <a16:creationId xmlns:a16="http://schemas.microsoft.com/office/drawing/2014/main" id="{FC75D69B-ADA9-CA20-E1EF-C2F74AC0071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52752" y="2645911"/>
            <a:ext cx="1798202" cy="1566176"/>
          </a:xfrm>
          <a:prstGeom prst="rect">
            <a:avLst/>
          </a:prstGeom>
        </p:spPr>
      </p:pic>
      <p:sp>
        <p:nvSpPr>
          <p:cNvPr id="14" name="Textfeld 13">
            <a:extLst>
              <a:ext uri="{FF2B5EF4-FFF2-40B4-BE49-F238E27FC236}">
                <a16:creationId xmlns:a16="http://schemas.microsoft.com/office/drawing/2014/main" id="{11F4EBE6-348B-3AC3-FC83-2C8A0050A40C}"/>
              </a:ext>
            </a:extLst>
          </p:cNvPr>
          <p:cNvSpPr txBox="1"/>
          <p:nvPr/>
        </p:nvSpPr>
        <p:spPr>
          <a:xfrm>
            <a:off x="386347" y="1622202"/>
            <a:ext cx="2441074" cy="830997"/>
          </a:xfrm>
          <a:prstGeom prst="rect">
            <a:avLst/>
          </a:prstGeom>
          <a:noFill/>
        </p:spPr>
        <p:txBody>
          <a:bodyPr wrap="square" rtlCol="0">
            <a:spAutoFit/>
          </a:bodyPr>
          <a:lstStyle/>
          <a:p>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bietet standardmäßig keine Typsicherheit, daher haben wir uns für TypeScript entschieden, um diese zu gewährleisten </a:t>
            </a:r>
          </a:p>
        </p:txBody>
      </p:sp>
      <p:sp>
        <p:nvSpPr>
          <p:cNvPr id="15" name="Textfeld 14">
            <a:extLst>
              <a:ext uri="{FF2B5EF4-FFF2-40B4-BE49-F238E27FC236}">
                <a16:creationId xmlns:a16="http://schemas.microsoft.com/office/drawing/2014/main" id="{ABF5E436-83DA-3AA9-805F-E1B9E77E6C17}"/>
              </a:ext>
            </a:extLst>
          </p:cNvPr>
          <p:cNvSpPr txBox="1"/>
          <p:nvPr/>
        </p:nvSpPr>
        <p:spPr>
          <a:xfrm>
            <a:off x="3770833" y="1622202"/>
            <a:ext cx="4900426" cy="646331"/>
          </a:xfrm>
          <a:prstGeom prst="rect">
            <a:avLst/>
          </a:prstGeom>
          <a:noFill/>
        </p:spPr>
        <p:txBody>
          <a:bodyPr wrap="square" rtlCol="0">
            <a:spAutoFit/>
          </a:bodyPr>
          <a:lstStyle/>
          <a:p>
            <a:r>
              <a:rPr lang="de-DE" sz="1200" dirty="0">
                <a:solidFill>
                  <a:srgbClr val="FF9100"/>
                </a:solidFill>
                <a:latin typeface="TWK Everett" panose="020B0204000000000000"/>
              </a:rPr>
              <a:t>Für die Definition dieser Typsicherheit und den Abfragen an die Datenbank nutzen wir das </a:t>
            </a:r>
            <a:r>
              <a:rPr lang="de-DE" sz="1200" i="1" dirty="0">
                <a:solidFill>
                  <a:srgbClr val="FF9100"/>
                </a:solidFill>
                <a:latin typeface="TWK Everett" panose="020B0204000000000000"/>
              </a:rPr>
              <a:t>npm-Paket @google-cloud/firestore (</a:t>
            </a:r>
            <a:r>
              <a:rPr lang="de-DE" sz="1200" i="1" dirty="0">
                <a:solidFill>
                  <a:srgbClr val="FF9100"/>
                </a:solidFill>
                <a:latin typeface="TWK Everett" panose="020B0204000000000000"/>
                <a:hlinkClick r:id="rId6"/>
              </a:rPr>
              <a:t>https://www.npmjs.com/package/@google-cloud/firestore</a:t>
            </a:r>
            <a:r>
              <a:rPr lang="de-DE" sz="1200" i="1" dirty="0">
                <a:solidFill>
                  <a:srgbClr val="FF9100"/>
                </a:solidFill>
                <a:latin typeface="TWK Everett" panose="020B0204000000000000"/>
              </a:rPr>
              <a:t>)</a:t>
            </a:r>
            <a:endParaRPr lang="de-DE" sz="1200" dirty="0">
              <a:solidFill>
                <a:srgbClr val="FF9100"/>
              </a:solidFill>
              <a:latin typeface="TWK Everett" panose="020B0204000000000000"/>
            </a:endParaRPr>
          </a:p>
        </p:txBody>
      </p:sp>
      <p:cxnSp>
        <p:nvCxnSpPr>
          <p:cNvPr id="22" name="Gerade Verbindung mit Pfeil 21">
            <a:extLst>
              <a:ext uri="{FF2B5EF4-FFF2-40B4-BE49-F238E27FC236}">
                <a16:creationId xmlns:a16="http://schemas.microsoft.com/office/drawing/2014/main" id="{B7D31C5A-A3C9-B55E-19F6-30189C19495B}"/>
              </a:ext>
            </a:extLst>
          </p:cNvPr>
          <p:cNvCxnSpPr>
            <a:cxnSpLocks/>
          </p:cNvCxnSpPr>
          <p:nvPr/>
        </p:nvCxnSpPr>
        <p:spPr>
          <a:xfrm>
            <a:off x="2827421" y="1934526"/>
            <a:ext cx="943413" cy="0"/>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pic>
        <p:nvPicPr>
          <p:cNvPr id="28" name="Grafik 27">
            <a:extLst>
              <a:ext uri="{FF2B5EF4-FFF2-40B4-BE49-F238E27FC236}">
                <a16:creationId xmlns:a16="http://schemas.microsoft.com/office/drawing/2014/main" id="{A86E15C4-31A4-CDF4-027F-20E3D6669821}"/>
              </a:ext>
            </a:extLst>
          </p:cNvPr>
          <p:cNvPicPr>
            <a:picLocks noChangeAspect="1"/>
          </p:cNvPicPr>
          <p:nvPr/>
        </p:nvPicPr>
        <p:blipFill>
          <a:blip r:embed="rId7"/>
          <a:stretch>
            <a:fillRect/>
          </a:stretch>
        </p:blipFill>
        <p:spPr>
          <a:xfrm>
            <a:off x="8617642" y="1618781"/>
            <a:ext cx="2727673" cy="597353"/>
          </a:xfrm>
          <a:prstGeom prst="rect">
            <a:avLst/>
          </a:prstGeom>
        </p:spPr>
      </p:pic>
      <p:sp>
        <p:nvSpPr>
          <p:cNvPr id="29" name="Rechteck: abgerundete Ecken 28">
            <a:extLst>
              <a:ext uri="{FF2B5EF4-FFF2-40B4-BE49-F238E27FC236}">
                <a16:creationId xmlns:a16="http://schemas.microsoft.com/office/drawing/2014/main" id="{5F312F16-97E8-50E3-D051-C4E9A81CC4C1}"/>
              </a:ext>
            </a:extLst>
          </p:cNvPr>
          <p:cNvSpPr/>
          <p:nvPr/>
        </p:nvSpPr>
        <p:spPr>
          <a:xfrm>
            <a:off x="386347" y="3206000"/>
            <a:ext cx="1500003" cy="445999"/>
          </a:xfrm>
          <a:prstGeom prst="roundRect">
            <a:avLst/>
          </a:prstGeom>
          <a:noFill/>
          <a:ln w="9525" cap="flat" cmpd="sng" algn="ctr">
            <a:solidFill>
              <a:srgbClr val="FF91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de-DE" sz="1200" dirty="0">
                <a:solidFill>
                  <a:srgbClr val="FF9100"/>
                </a:solidFill>
                <a:latin typeface="TWK Everett" panose="020B0204000000000000"/>
              </a:rPr>
              <a:t>Definition der Typen</a:t>
            </a:r>
          </a:p>
        </p:txBody>
      </p:sp>
      <p:cxnSp>
        <p:nvCxnSpPr>
          <p:cNvPr id="30" name="Gerade Verbindung mit Pfeil 29">
            <a:extLst>
              <a:ext uri="{FF2B5EF4-FFF2-40B4-BE49-F238E27FC236}">
                <a16:creationId xmlns:a16="http://schemas.microsoft.com/office/drawing/2014/main" id="{EECEF827-DE04-C63E-C35A-0224E66D2D01}"/>
              </a:ext>
            </a:extLst>
          </p:cNvPr>
          <p:cNvCxnSpPr>
            <a:cxnSpLocks/>
          </p:cNvCxnSpPr>
          <p:nvPr/>
        </p:nvCxnSpPr>
        <p:spPr>
          <a:xfrm>
            <a:off x="1905532" y="3428999"/>
            <a:ext cx="390058" cy="0"/>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32" name="Rechteck: abgerundete Ecken 31">
            <a:extLst>
              <a:ext uri="{FF2B5EF4-FFF2-40B4-BE49-F238E27FC236}">
                <a16:creationId xmlns:a16="http://schemas.microsoft.com/office/drawing/2014/main" id="{5EF7B3AA-AE5C-1FF1-49CB-E23A5BF9E9BA}"/>
              </a:ext>
            </a:extLst>
          </p:cNvPr>
          <p:cNvSpPr/>
          <p:nvPr/>
        </p:nvSpPr>
        <p:spPr>
          <a:xfrm>
            <a:off x="4580567" y="3205999"/>
            <a:ext cx="1500003" cy="445999"/>
          </a:xfrm>
          <a:prstGeom prst="roundRect">
            <a:avLst/>
          </a:prstGeom>
          <a:noFill/>
          <a:ln w="9525" cap="flat" cmpd="sng" algn="ctr">
            <a:solidFill>
              <a:srgbClr val="FF91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de-DE" sz="1200" dirty="0">
                <a:solidFill>
                  <a:srgbClr val="FF9100"/>
                </a:solidFill>
                <a:latin typeface="TWK Everett" panose="020B0204000000000000"/>
              </a:rPr>
              <a:t>Bau eines </a:t>
            </a:r>
            <a:r>
              <a:rPr lang="de-DE" sz="1200" i="1" dirty="0">
                <a:solidFill>
                  <a:srgbClr val="FF9100"/>
                </a:solidFill>
                <a:latin typeface="TWK Everett" panose="020B0204000000000000"/>
              </a:rPr>
              <a:t>Custom Converters</a:t>
            </a:r>
          </a:p>
        </p:txBody>
      </p:sp>
      <p:cxnSp>
        <p:nvCxnSpPr>
          <p:cNvPr id="33" name="Gerade Verbindung mit Pfeil 32">
            <a:extLst>
              <a:ext uri="{FF2B5EF4-FFF2-40B4-BE49-F238E27FC236}">
                <a16:creationId xmlns:a16="http://schemas.microsoft.com/office/drawing/2014/main" id="{919862B8-FE81-AC97-427F-899960F0400E}"/>
              </a:ext>
            </a:extLst>
          </p:cNvPr>
          <p:cNvCxnSpPr>
            <a:cxnSpLocks/>
          </p:cNvCxnSpPr>
          <p:nvPr/>
        </p:nvCxnSpPr>
        <p:spPr>
          <a:xfrm>
            <a:off x="4177721" y="3428998"/>
            <a:ext cx="390058" cy="0"/>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pic>
        <p:nvPicPr>
          <p:cNvPr id="35" name="Grafik 34">
            <a:extLst>
              <a:ext uri="{FF2B5EF4-FFF2-40B4-BE49-F238E27FC236}">
                <a16:creationId xmlns:a16="http://schemas.microsoft.com/office/drawing/2014/main" id="{1B480853-405F-DD06-4F18-9F595BDBED92}"/>
              </a:ext>
            </a:extLst>
          </p:cNvPr>
          <p:cNvPicPr>
            <a:picLocks noChangeAspect="1"/>
          </p:cNvPicPr>
          <p:nvPr/>
        </p:nvPicPr>
        <p:blipFill>
          <a:blip r:embed="rId8"/>
          <a:stretch>
            <a:fillRect/>
          </a:stretch>
        </p:blipFill>
        <p:spPr>
          <a:xfrm>
            <a:off x="6627344" y="3016258"/>
            <a:ext cx="4265095" cy="816565"/>
          </a:xfrm>
          <a:prstGeom prst="rect">
            <a:avLst/>
          </a:prstGeom>
        </p:spPr>
      </p:pic>
      <p:cxnSp>
        <p:nvCxnSpPr>
          <p:cNvPr id="36" name="Gerade Verbindung mit Pfeil 35">
            <a:extLst>
              <a:ext uri="{FF2B5EF4-FFF2-40B4-BE49-F238E27FC236}">
                <a16:creationId xmlns:a16="http://schemas.microsoft.com/office/drawing/2014/main" id="{5EB92117-E1F3-722F-0942-6DD218B6EC0C}"/>
              </a:ext>
            </a:extLst>
          </p:cNvPr>
          <p:cNvCxnSpPr>
            <a:cxnSpLocks/>
          </p:cNvCxnSpPr>
          <p:nvPr/>
        </p:nvCxnSpPr>
        <p:spPr>
          <a:xfrm>
            <a:off x="6132633" y="3430595"/>
            <a:ext cx="390058" cy="0"/>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sp>
        <p:nvSpPr>
          <p:cNvPr id="37" name="Rechteck: abgerundete Ecken 36">
            <a:extLst>
              <a:ext uri="{FF2B5EF4-FFF2-40B4-BE49-F238E27FC236}">
                <a16:creationId xmlns:a16="http://schemas.microsoft.com/office/drawing/2014/main" id="{4A0F5591-7309-47B4-EBCB-C1A8017836F7}"/>
              </a:ext>
            </a:extLst>
          </p:cNvPr>
          <p:cNvSpPr/>
          <p:nvPr/>
        </p:nvSpPr>
        <p:spPr>
          <a:xfrm>
            <a:off x="8762748" y="4357548"/>
            <a:ext cx="2192004" cy="981636"/>
          </a:xfrm>
          <a:prstGeom prst="roundRect">
            <a:avLst/>
          </a:prstGeom>
          <a:noFill/>
          <a:ln w="9525" cap="flat" cmpd="sng" algn="ctr">
            <a:solidFill>
              <a:srgbClr val="FF91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de-DE" sz="1200" dirty="0">
                <a:solidFill>
                  <a:srgbClr val="FF9100"/>
                </a:solidFill>
                <a:latin typeface="TWK Everett" panose="020B0204000000000000"/>
              </a:rPr>
              <a:t>Nutzung für eine durchgängige Typprüfung beim Schreiben / Lesen / Updaten und Löschen der Daten</a:t>
            </a:r>
          </a:p>
        </p:txBody>
      </p:sp>
      <p:cxnSp>
        <p:nvCxnSpPr>
          <p:cNvPr id="38" name="Gerade Verbindung mit Pfeil 37">
            <a:extLst>
              <a:ext uri="{FF2B5EF4-FFF2-40B4-BE49-F238E27FC236}">
                <a16:creationId xmlns:a16="http://schemas.microsoft.com/office/drawing/2014/main" id="{72FA8E39-F689-AC20-C6ED-A17A20150F71}"/>
              </a:ext>
            </a:extLst>
          </p:cNvPr>
          <p:cNvCxnSpPr>
            <a:cxnSpLocks/>
          </p:cNvCxnSpPr>
          <p:nvPr/>
        </p:nvCxnSpPr>
        <p:spPr>
          <a:xfrm>
            <a:off x="9839247" y="3832823"/>
            <a:ext cx="1" cy="470276"/>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cxnSp>
        <p:nvCxnSpPr>
          <p:cNvPr id="41" name="Gerade Verbindung mit Pfeil 40">
            <a:extLst>
              <a:ext uri="{FF2B5EF4-FFF2-40B4-BE49-F238E27FC236}">
                <a16:creationId xmlns:a16="http://schemas.microsoft.com/office/drawing/2014/main" id="{1C4472E3-19E7-C99B-901D-6BA3510BAF86}"/>
              </a:ext>
            </a:extLst>
          </p:cNvPr>
          <p:cNvCxnSpPr>
            <a:cxnSpLocks/>
          </p:cNvCxnSpPr>
          <p:nvPr/>
        </p:nvCxnSpPr>
        <p:spPr>
          <a:xfrm flipH="1">
            <a:off x="7599941" y="4903849"/>
            <a:ext cx="953216" cy="0"/>
          </a:xfrm>
          <a:prstGeom prst="straightConnector1">
            <a:avLst/>
          </a:prstGeom>
          <a:ln>
            <a:solidFill>
              <a:srgbClr val="FF9100"/>
            </a:solidFill>
            <a:tailEnd type="triangle"/>
          </a:ln>
        </p:spPr>
        <p:style>
          <a:lnRef idx="2">
            <a:schemeClr val="accent1"/>
          </a:lnRef>
          <a:fillRef idx="0">
            <a:schemeClr val="accent1"/>
          </a:fillRef>
          <a:effectRef idx="1">
            <a:schemeClr val="accent1"/>
          </a:effectRef>
          <a:fontRef idx="minor">
            <a:schemeClr val="tx1"/>
          </a:fontRef>
        </p:style>
      </p:cxnSp>
      <p:pic>
        <p:nvPicPr>
          <p:cNvPr id="44" name="Grafik 43">
            <a:extLst>
              <a:ext uri="{FF2B5EF4-FFF2-40B4-BE49-F238E27FC236}">
                <a16:creationId xmlns:a16="http://schemas.microsoft.com/office/drawing/2014/main" id="{1EE60C27-B9C7-C47B-1174-6F5AED0E9EA1}"/>
              </a:ext>
            </a:extLst>
          </p:cNvPr>
          <p:cNvPicPr>
            <a:picLocks noChangeAspect="1"/>
          </p:cNvPicPr>
          <p:nvPr/>
        </p:nvPicPr>
        <p:blipFill>
          <a:blip r:embed="rId9"/>
          <a:stretch>
            <a:fillRect/>
          </a:stretch>
        </p:blipFill>
        <p:spPr>
          <a:xfrm>
            <a:off x="386347" y="4401255"/>
            <a:ext cx="5038810" cy="590848"/>
          </a:xfrm>
          <a:prstGeom prst="rect">
            <a:avLst/>
          </a:prstGeom>
        </p:spPr>
      </p:pic>
      <p:pic>
        <p:nvPicPr>
          <p:cNvPr id="46" name="Grafik 45">
            <a:extLst>
              <a:ext uri="{FF2B5EF4-FFF2-40B4-BE49-F238E27FC236}">
                <a16:creationId xmlns:a16="http://schemas.microsoft.com/office/drawing/2014/main" id="{BB75A577-0CE0-6EEF-2147-3863908FAB4B}"/>
              </a:ext>
            </a:extLst>
          </p:cNvPr>
          <p:cNvPicPr>
            <a:picLocks noChangeAspect="1"/>
          </p:cNvPicPr>
          <p:nvPr/>
        </p:nvPicPr>
        <p:blipFill>
          <a:blip r:embed="rId10"/>
          <a:stretch>
            <a:fillRect/>
          </a:stretch>
        </p:blipFill>
        <p:spPr>
          <a:xfrm>
            <a:off x="400416" y="5111149"/>
            <a:ext cx="6429450" cy="174555"/>
          </a:xfrm>
          <a:prstGeom prst="rect">
            <a:avLst/>
          </a:prstGeom>
        </p:spPr>
      </p:pic>
    </p:spTree>
    <p:extLst>
      <p:ext uri="{BB962C8B-B14F-4D97-AF65-F5344CB8AC3E}">
        <p14:creationId xmlns:p14="http://schemas.microsoft.com/office/powerpoint/2010/main" val="2881735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down)">
                                      <p:cBhvr>
                                        <p:cTn id="7" dur="500"/>
                                        <p:tgtEl>
                                          <p:spTgt spid="2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par>
                                <p:cTn id="11" presetID="22" presetClass="entr" presetSubtype="4"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down)">
                                      <p:cBhvr>
                                        <p:cTn id="13" dur="500"/>
                                        <p:tgtEl>
                                          <p:spTgt spid="28"/>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wipe(down)">
                                      <p:cBhvr>
                                        <p:cTn id="18" dur="500"/>
                                        <p:tgtEl>
                                          <p:spTgt spid="29"/>
                                        </p:tgtEl>
                                      </p:cBhvr>
                                    </p:animEffect>
                                  </p:childTnLst>
                                </p:cTn>
                              </p:par>
                              <p:par>
                                <p:cTn id="19" presetID="22" presetClass="entr" presetSubtype="4" fill="hold"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down)">
                                      <p:cBhvr>
                                        <p:cTn id="21" dur="500"/>
                                        <p:tgtEl>
                                          <p:spTgt spid="30"/>
                                        </p:tgtEl>
                                      </p:cBhvr>
                                    </p:animEffect>
                                  </p:childTnLst>
                                </p:cTn>
                              </p:par>
                              <p:par>
                                <p:cTn id="22" presetID="22" presetClass="entr" presetSubtype="4"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down)">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down)">
                                      <p:cBhvr>
                                        <p:cTn id="29" dur="500"/>
                                        <p:tgtEl>
                                          <p:spTgt spid="33"/>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ipe(down)">
                                      <p:cBhvr>
                                        <p:cTn id="32" dur="500"/>
                                        <p:tgtEl>
                                          <p:spTgt spid="3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wipe(down)">
                                      <p:cBhvr>
                                        <p:cTn id="37" dur="500"/>
                                        <p:tgtEl>
                                          <p:spTgt spid="36"/>
                                        </p:tgtEl>
                                      </p:cBhvr>
                                    </p:animEffect>
                                  </p:childTnLst>
                                </p:cTn>
                              </p:par>
                              <p:par>
                                <p:cTn id="38" presetID="22" presetClass="entr" presetSubtype="4" fill="hold" nodeType="with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down)">
                                      <p:cBhvr>
                                        <p:cTn id="40" dur="500"/>
                                        <p:tgtEl>
                                          <p:spTgt spid="35"/>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wipe(down)">
                                      <p:cBhvr>
                                        <p:cTn id="45" dur="500"/>
                                        <p:tgtEl>
                                          <p:spTgt spid="38"/>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37"/>
                                        </p:tgtEl>
                                        <p:attrNameLst>
                                          <p:attrName>style.visibility</p:attrName>
                                        </p:attrNameLst>
                                      </p:cBhvr>
                                      <p:to>
                                        <p:strVal val="visible"/>
                                      </p:to>
                                    </p:set>
                                    <p:animEffect transition="in" filter="wipe(down)">
                                      <p:cBhvr>
                                        <p:cTn id="48" dur="500"/>
                                        <p:tgtEl>
                                          <p:spTgt spid="37"/>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nodeType="click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wipe(down)">
                                      <p:cBhvr>
                                        <p:cTn id="53" dur="500"/>
                                        <p:tgtEl>
                                          <p:spTgt spid="41"/>
                                        </p:tgtEl>
                                      </p:cBhvr>
                                    </p:animEffect>
                                  </p:childTnLst>
                                </p:cTn>
                              </p:par>
                              <p:par>
                                <p:cTn id="54" presetID="22" presetClass="entr" presetSubtype="4" fill="hold" nodeType="withEffect">
                                  <p:stCondLst>
                                    <p:cond delay="0"/>
                                  </p:stCondLst>
                                  <p:childTnLst>
                                    <p:set>
                                      <p:cBhvr>
                                        <p:cTn id="55" dur="1" fill="hold">
                                          <p:stCondLst>
                                            <p:cond delay="0"/>
                                          </p:stCondLst>
                                        </p:cTn>
                                        <p:tgtEl>
                                          <p:spTgt spid="44"/>
                                        </p:tgtEl>
                                        <p:attrNameLst>
                                          <p:attrName>style.visibility</p:attrName>
                                        </p:attrNameLst>
                                      </p:cBhvr>
                                      <p:to>
                                        <p:strVal val="visible"/>
                                      </p:to>
                                    </p:set>
                                    <p:animEffect transition="in" filter="wipe(down)">
                                      <p:cBhvr>
                                        <p:cTn id="56" dur="500"/>
                                        <p:tgtEl>
                                          <p:spTgt spid="44"/>
                                        </p:tgtEl>
                                      </p:cBhvr>
                                    </p:animEffect>
                                  </p:childTnLst>
                                </p:cTn>
                              </p:par>
                              <p:par>
                                <p:cTn id="57" presetID="22" presetClass="entr" presetSubtype="4" fill="hold" nodeType="with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wipe(down)">
                                      <p:cBhvr>
                                        <p:cTn id="59" dur="500"/>
                                        <p:tgtEl>
                                          <p:spTgt spid="46"/>
                                        </p:tgtEl>
                                      </p:cBhvr>
                                    </p:animEffect>
                                  </p:childTnLst>
                                </p:cTn>
                              </p:par>
                              <p:par>
                                <p:cTn id="60" presetID="22" presetClass="entr" presetSubtype="4" fill="hold" nodeType="withEffect">
                                  <p:stCondLst>
                                    <p:cond delay="0"/>
                                  </p:stCondLst>
                                  <p:childTnLst>
                                    <p:set>
                                      <p:cBhvr>
                                        <p:cTn id="61" dur="1" fill="hold">
                                          <p:stCondLst>
                                            <p:cond delay="0"/>
                                          </p:stCondLst>
                                        </p:cTn>
                                        <p:tgtEl>
                                          <p:spTgt spid="6"/>
                                        </p:tgtEl>
                                        <p:attrNameLst>
                                          <p:attrName>style.visibility</p:attrName>
                                        </p:attrNameLst>
                                      </p:cBhvr>
                                      <p:to>
                                        <p:strVal val="visible"/>
                                      </p:to>
                                    </p:set>
                                    <p:animEffect transition="in" filter="wipe(down)">
                                      <p:cBhvr>
                                        <p:cTn id="6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9" grpId="0" animBg="1"/>
      <p:bldP spid="32" grpId="0" animBg="1"/>
      <p:bldP spid="3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23F5B1-C4C6-4430-9E20-C24867F1C758}"/>
              </a:ext>
            </a:extLst>
          </p:cNvPr>
          <p:cNvSpPr>
            <a:spLocks noGrp="1"/>
          </p:cNvSpPr>
          <p:nvPr>
            <p:ph type="title"/>
          </p:nvPr>
        </p:nvSpPr>
        <p:spPr>
          <a:xfrm>
            <a:off x="386348" y="856929"/>
            <a:ext cx="10515600" cy="683113"/>
          </a:xfrm>
        </p:spPr>
        <p:txBody>
          <a:bodyPr>
            <a:normAutofit/>
          </a:bodyPr>
          <a:lstStyle/>
          <a:p>
            <a:r>
              <a:rPr lang="de-DE" sz="2400" b="1" dirty="0">
                <a:solidFill>
                  <a:srgbClr val="FF9100"/>
                </a:solidFill>
                <a:latin typeface="TWK Everett" panose="020B0204000000000000"/>
              </a:rPr>
              <a:t>Herausforderungen bei der Umsetzung der Read-Abfragen</a:t>
            </a:r>
          </a:p>
        </p:txBody>
      </p:sp>
      <p:pic>
        <p:nvPicPr>
          <p:cNvPr id="4" name="Grafik 3" descr="Ein Bild, das orange, Grafiken, Farbigkeit, Kreativität enthält.&#10;&#10;KI-generierte Inhalte können fehlerhaft sein.">
            <a:extLst>
              <a:ext uri="{FF2B5EF4-FFF2-40B4-BE49-F238E27FC236}">
                <a16:creationId xmlns:a16="http://schemas.microsoft.com/office/drawing/2014/main" id="{71E34BF3-E3F1-B9A5-9121-56F40D294A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348" y="6103685"/>
            <a:ext cx="609163" cy="609163"/>
          </a:xfrm>
          <a:prstGeom prst="rect">
            <a:avLst/>
          </a:prstGeom>
        </p:spPr>
      </p:pic>
      <p:sp>
        <p:nvSpPr>
          <p:cNvPr id="5" name="Pfeil: Chevron 4">
            <a:extLst>
              <a:ext uri="{FF2B5EF4-FFF2-40B4-BE49-F238E27FC236}">
                <a16:creationId xmlns:a16="http://schemas.microsoft.com/office/drawing/2014/main" id="{F22D3742-C0E1-C128-CFE0-4C5749627387}"/>
              </a:ext>
            </a:extLst>
          </p:cNvPr>
          <p:cNvSpPr/>
          <p:nvPr/>
        </p:nvSpPr>
        <p:spPr>
          <a:xfrm>
            <a:off x="386347" y="123894"/>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Ausgangssituation</a:t>
            </a:r>
          </a:p>
        </p:txBody>
      </p:sp>
      <p:sp>
        <p:nvSpPr>
          <p:cNvPr id="8" name="Datumsplatzhalter 7">
            <a:extLst>
              <a:ext uri="{FF2B5EF4-FFF2-40B4-BE49-F238E27FC236}">
                <a16:creationId xmlns:a16="http://schemas.microsoft.com/office/drawing/2014/main" id="{B7197FCF-534E-7A25-C7E9-285AC4832CBB}"/>
              </a:ext>
            </a:extLst>
          </p:cNvPr>
          <p:cNvSpPr>
            <a:spLocks noGrp="1"/>
          </p:cNvSpPr>
          <p:nvPr>
            <p:ph type="dt" sz="half" idx="10"/>
          </p:nvPr>
        </p:nvSpPr>
        <p:spPr>
          <a:xfrm>
            <a:off x="10260931" y="6351400"/>
            <a:ext cx="1092868" cy="365125"/>
          </a:xfrm>
        </p:spPr>
        <p:txBody>
          <a:bodyPr/>
          <a:lstStyle/>
          <a:p>
            <a:fld id="{FAFE94B3-8A98-4DC5-AA4E-3C11189EBA6B}" type="datetime1">
              <a:rPr lang="de-DE" sz="850" smtClean="0">
                <a:solidFill>
                  <a:schemeClr val="tx1"/>
                </a:solidFill>
                <a:latin typeface="TWK Everett" panose="020B0204000000000000"/>
              </a:rPr>
              <a:t>23.05.2025</a:t>
            </a:fld>
            <a:r>
              <a:rPr lang="de-DE" sz="850" dirty="0">
                <a:solidFill>
                  <a:schemeClr val="tx1"/>
                </a:solidFill>
                <a:latin typeface="TWK Everett" panose="020B0204000000000000"/>
              </a:rPr>
              <a:t>      |</a:t>
            </a:r>
          </a:p>
        </p:txBody>
      </p:sp>
      <p:sp>
        <p:nvSpPr>
          <p:cNvPr id="9" name="Fußzeilenplatzhalter 8">
            <a:extLst>
              <a:ext uri="{FF2B5EF4-FFF2-40B4-BE49-F238E27FC236}">
                <a16:creationId xmlns:a16="http://schemas.microsoft.com/office/drawing/2014/main" id="{5C9B6D16-4F36-0480-6D32-9F1D067A11F3}"/>
              </a:ext>
            </a:extLst>
          </p:cNvPr>
          <p:cNvSpPr>
            <a:spLocks noGrp="1"/>
          </p:cNvSpPr>
          <p:nvPr>
            <p:ph type="ftr" sz="quarter" idx="11"/>
          </p:nvPr>
        </p:nvSpPr>
        <p:spPr>
          <a:xfrm>
            <a:off x="1287379" y="6356350"/>
            <a:ext cx="6866021" cy="365125"/>
          </a:xfrm>
        </p:spPr>
        <p:txBody>
          <a:bodyPr/>
          <a:lstStyle/>
          <a:p>
            <a:pPr algn="l"/>
            <a:r>
              <a:rPr lang="de-DE" sz="850" b="1" dirty="0">
                <a:solidFill>
                  <a:schemeClr val="tx1"/>
                </a:solidFill>
                <a:latin typeface="TWK Everett" panose="020B0204000000000000"/>
              </a:rPr>
              <a:t>Google Cloud </a:t>
            </a:r>
            <a:r>
              <a:rPr lang="de-DE" sz="850" b="1" dirty="0" err="1">
                <a:solidFill>
                  <a:schemeClr val="tx1"/>
                </a:solidFill>
                <a:latin typeface="TWK Everett" panose="020B0204000000000000"/>
              </a:rPr>
              <a:t>Firestore</a:t>
            </a:r>
            <a:r>
              <a:rPr lang="de-DE" sz="850" b="1" dirty="0">
                <a:solidFill>
                  <a:schemeClr val="tx1"/>
                </a:solidFill>
                <a:latin typeface="TWK Everett" panose="020B0204000000000000"/>
              </a:rPr>
              <a:t> – Gruppe 05 – Fischer, </a:t>
            </a:r>
            <a:r>
              <a:rPr lang="de-DE" sz="850" b="1" dirty="0" err="1">
                <a:solidFill>
                  <a:schemeClr val="tx1"/>
                </a:solidFill>
                <a:latin typeface="TWK Everett" panose="020B0204000000000000"/>
              </a:rPr>
              <a:t>Kammegne</a:t>
            </a:r>
            <a:r>
              <a:rPr lang="de-DE" sz="850" b="1" dirty="0">
                <a:solidFill>
                  <a:schemeClr val="tx1"/>
                </a:solidFill>
                <a:latin typeface="TWK Everett" panose="020B0204000000000000"/>
              </a:rPr>
              <a:t>, Mertl, Pfister, Schweizer</a:t>
            </a:r>
          </a:p>
        </p:txBody>
      </p:sp>
      <p:sp>
        <p:nvSpPr>
          <p:cNvPr id="10" name="Foliennummernplatzhalter 9">
            <a:extLst>
              <a:ext uri="{FF2B5EF4-FFF2-40B4-BE49-F238E27FC236}">
                <a16:creationId xmlns:a16="http://schemas.microsoft.com/office/drawing/2014/main" id="{F452845C-02D0-ACFE-A593-324E712FEB70}"/>
              </a:ext>
            </a:extLst>
          </p:cNvPr>
          <p:cNvSpPr>
            <a:spLocks noGrp="1"/>
          </p:cNvSpPr>
          <p:nvPr>
            <p:ph type="sldNum" sz="quarter" idx="12"/>
          </p:nvPr>
        </p:nvSpPr>
        <p:spPr>
          <a:xfrm>
            <a:off x="10954752" y="6356350"/>
            <a:ext cx="399047" cy="365125"/>
          </a:xfrm>
        </p:spPr>
        <p:txBody>
          <a:bodyPr/>
          <a:lstStyle/>
          <a:p>
            <a:fld id="{B80ECA75-7E3C-4E3F-B39D-72B9ACB3B22E}" type="slidenum">
              <a:rPr lang="de-DE" sz="850" smtClean="0">
                <a:solidFill>
                  <a:schemeClr val="tx1"/>
                </a:solidFill>
                <a:latin typeface="TWK Everett" panose="020B0204000000000000"/>
              </a:rPr>
              <a:t>9</a:t>
            </a:fld>
            <a:endParaRPr lang="de-DE" sz="850" dirty="0">
              <a:solidFill>
                <a:schemeClr val="tx1"/>
              </a:solidFill>
              <a:latin typeface="TWK Everett" panose="020B0204000000000000"/>
            </a:endParaRPr>
          </a:p>
        </p:txBody>
      </p:sp>
      <p:sp>
        <p:nvSpPr>
          <p:cNvPr id="17" name="Pfeil: Chevron 16">
            <a:extLst>
              <a:ext uri="{FF2B5EF4-FFF2-40B4-BE49-F238E27FC236}">
                <a16:creationId xmlns:a16="http://schemas.microsoft.com/office/drawing/2014/main" id="{AADFBD6B-A387-DCC1-8918-EA4337626D20}"/>
              </a:ext>
            </a:extLst>
          </p:cNvPr>
          <p:cNvSpPr/>
          <p:nvPr/>
        </p:nvSpPr>
        <p:spPr>
          <a:xfrm>
            <a:off x="2189745"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Entscheidung </a:t>
            </a:r>
            <a:r>
              <a:rPr lang="de-DE" sz="1100" b="1" dirty="0" err="1">
                <a:solidFill>
                  <a:srgbClr val="DD2C00"/>
                </a:solidFill>
                <a:latin typeface="TWK Everett" panose="020B0204000000000000"/>
              </a:rPr>
              <a:t>Firestore</a:t>
            </a:r>
            <a:endParaRPr lang="de-DE" sz="1100" b="1" dirty="0">
              <a:solidFill>
                <a:srgbClr val="DD2C00"/>
              </a:solidFill>
              <a:latin typeface="TWK Everett" panose="020B0204000000000000"/>
            </a:endParaRPr>
          </a:p>
        </p:txBody>
      </p:sp>
      <p:sp>
        <p:nvSpPr>
          <p:cNvPr id="18" name="Pfeil: Chevron 17">
            <a:extLst>
              <a:ext uri="{FF2B5EF4-FFF2-40B4-BE49-F238E27FC236}">
                <a16:creationId xmlns:a16="http://schemas.microsoft.com/office/drawing/2014/main" id="{623C1D9F-639F-773D-9118-46A8A5A7B418}"/>
              </a:ext>
            </a:extLst>
          </p:cNvPr>
          <p:cNvSpPr/>
          <p:nvPr/>
        </p:nvSpPr>
        <p:spPr>
          <a:xfrm>
            <a:off x="3993144" y="131478"/>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Aufbau Datenstruktur</a:t>
            </a:r>
          </a:p>
        </p:txBody>
      </p:sp>
      <p:sp>
        <p:nvSpPr>
          <p:cNvPr id="19" name="Pfeil: Chevron 18">
            <a:extLst>
              <a:ext uri="{FF2B5EF4-FFF2-40B4-BE49-F238E27FC236}">
                <a16:creationId xmlns:a16="http://schemas.microsoft.com/office/drawing/2014/main" id="{9DB5B1F4-23DB-51DE-9047-010321097936}"/>
              </a:ext>
            </a:extLst>
          </p:cNvPr>
          <p:cNvSpPr/>
          <p:nvPr/>
        </p:nvSpPr>
        <p:spPr>
          <a:xfrm>
            <a:off x="5796542" y="127686"/>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Typsicherheit &amp; Abfragen mit TS</a:t>
            </a:r>
          </a:p>
        </p:txBody>
      </p:sp>
      <p:sp>
        <p:nvSpPr>
          <p:cNvPr id="20" name="Pfeil: Chevron 19">
            <a:extLst>
              <a:ext uri="{FF2B5EF4-FFF2-40B4-BE49-F238E27FC236}">
                <a16:creationId xmlns:a16="http://schemas.microsoft.com/office/drawing/2014/main" id="{D209FC12-1D41-3B5F-8590-8C259F3B702A}"/>
              </a:ext>
            </a:extLst>
          </p:cNvPr>
          <p:cNvSpPr/>
          <p:nvPr/>
        </p:nvSpPr>
        <p:spPr>
          <a:xfrm>
            <a:off x="7599941" y="125769"/>
            <a:ext cx="1803399" cy="399395"/>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Herausforderungen bei Abfragen</a:t>
            </a:r>
          </a:p>
        </p:txBody>
      </p:sp>
      <p:sp>
        <p:nvSpPr>
          <p:cNvPr id="21" name="Pfeil: Chevron 20">
            <a:extLst>
              <a:ext uri="{FF2B5EF4-FFF2-40B4-BE49-F238E27FC236}">
                <a16:creationId xmlns:a16="http://schemas.microsoft.com/office/drawing/2014/main" id="{5FD81888-7357-68EB-0F05-48EA14C5B75C}"/>
              </a:ext>
            </a:extLst>
          </p:cNvPr>
          <p:cNvSpPr/>
          <p:nvPr/>
        </p:nvSpPr>
        <p:spPr>
          <a:xfrm>
            <a:off x="9403339" y="131477"/>
            <a:ext cx="1803399" cy="399395"/>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Fazit</a:t>
            </a:r>
          </a:p>
        </p:txBody>
      </p:sp>
      <p:sp>
        <p:nvSpPr>
          <p:cNvPr id="3" name="Pfeil: Chevron 2">
            <a:extLst>
              <a:ext uri="{FF2B5EF4-FFF2-40B4-BE49-F238E27FC236}">
                <a16:creationId xmlns:a16="http://schemas.microsoft.com/office/drawing/2014/main" id="{FC6EB14A-8BE7-FCF0-D3F6-F0582B350310}"/>
              </a:ext>
            </a:extLst>
          </p:cNvPr>
          <p:cNvSpPr/>
          <p:nvPr/>
        </p:nvSpPr>
        <p:spPr>
          <a:xfrm>
            <a:off x="8334552" y="578818"/>
            <a:ext cx="1374932" cy="218098"/>
          </a:xfrm>
          <a:prstGeom prst="chevron">
            <a:avLst/>
          </a:prstGeom>
          <a:solidFill>
            <a:srgbClr val="FFC4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Update &amp; Delete</a:t>
            </a:r>
          </a:p>
        </p:txBody>
      </p:sp>
      <p:sp>
        <p:nvSpPr>
          <p:cNvPr id="6" name="Pfeil: Chevron 5">
            <a:extLst>
              <a:ext uri="{FF2B5EF4-FFF2-40B4-BE49-F238E27FC236}">
                <a16:creationId xmlns:a16="http://schemas.microsoft.com/office/drawing/2014/main" id="{8BCFEC9C-C67E-4D66-295B-F60F98266C0D}"/>
              </a:ext>
            </a:extLst>
          </p:cNvPr>
          <p:cNvSpPr/>
          <p:nvPr/>
        </p:nvSpPr>
        <p:spPr>
          <a:xfrm>
            <a:off x="6959620" y="578818"/>
            <a:ext cx="1374932" cy="218098"/>
          </a:xfrm>
          <a:prstGeom prst="chevron">
            <a:avLst/>
          </a:prstGeom>
          <a:solidFill>
            <a:srgbClr val="FF9100"/>
          </a:solidFill>
          <a:ln>
            <a:solidFill>
              <a:srgbClr val="FF91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100" b="1" dirty="0">
                <a:solidFill>
                  <a:srgbClr val="DD2C00"/>
                </a:solidFill>
                <a:latin typeface="TWK Everett" panose="020B0204000000000000"/>
              </a:rPr>
              <a:t>Read</a:t>
            </a:r>
          </a:p>
        </p:txBody>
      </p:sp>
      <p:pic>
        <p:nvPicPr>
          <p:cNvPr id="6146" name="Picture 2" descr="Generiertes Bild">
            <a:extLst>
              <a:ext uri="{FF2B5EF4-FFF2-40B4-BE49-F238E27FC236}">
                <a16:creationId xmlns:a16="http://schemas.microsoft.com/office/drawing/2014/main" id="{85EA8A99-316C-6BD3-6CC9-487EA1A161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6347" y="2324686"/>
            <a:ext cx="2208628" cy="2208628"/>
          </a:xfrm>
          <a:prstGeom prst="rect">
            <a:avLst/>
          </a:prstGeom>
          <a:noFill/>
          <a:extLst>
            <a:ext uri="{909E8E84-426E-40DD-AFC4-6F175D3DCCD1}">
              <a14:hiddenFill xmlns:a14="http://schemas.microsoft.com/office/drawing/2010/main">
                <a:solidFill>
                  <a:srgbClr val="FFFFFF"/>
                </a:solidFill>
              </a14:hiddenFill>
            </a:ext>
          </a:extLst>
        </p:spPr>
      </p:pic>
      <p:sp>
        <p:nvSpPr>
          <p:cNvPr id="12" name="Textfeld 11">
            <a:extLst>
              <a:ext uri="{FF2B5EF4-FFF2-40B4-BE49-F238E27FC236}">
                <a16:creationId xmlns:a16="http://schemas.microsoft.com/office/drawing/2014/main" id="{0A15D0D4-AD0D-CE30-A451-53A981591D12}"/>
              </a:ext>
            </a:extLst>
          </p:cNvPr>
          <p:cNvSpPr txBox="1"/>
          <p:nvPr/>
        </p:nvSpPr>
        <p:spPr>
          <a:xfrm>
            <a:off x="3035173" y="1886535"/>
            <a:ext cx="7225758" cy="3785652"/>
          </a:xfrm>
          <a:prstGeom prst="rect">
            <a:avLst/>
          </a:prstGeom>
          <a:noFill/>
        </p:spPr>
        <p:txBody>
          <a:bodyPr wrap="square" rtlCol="0">
            <a:spAutoFit/>
          </a:bodyPr>
          <a:lstStyle/>
          <a:p>
            <a:pPr marL="228600" indent="-228600">
              <a:buFont typeface="+mj-lt"/>
              <a:buAutoNum type="arabicPeriod"/>
            </a:pPr>
            <a:r>
              <a:rPr lang="de-DE" sz="1200" dirty="0">
                <a:solidFill>
                  <a:srgbClr val="FF9100"/>
                </a:solidFill>
                <a:latin typeface="TWK Everett" panose="020B0204000000000000"/>
              </a:rPr>
              <a:t>Keine Unterstützung für </a:t>
            </a:r>
            <a:r>
              <a:rPr lang="de-DE" sz="1200" i="1" dirty="0">
                <a:solidFill>
                  <a:srgbClr val="FF9100"/>
                </a:solidFill>
                <a:latin typeface="TWK Everett" panose="020B0204000000000000"/>
              </a:rPr>
              <a:t>JOINs</a:t>
            </a:r>
            <a:r>
              <a:rPr lang="de-DE" sz="1200" dirty="0">
                <a:solidFill>
                  <a:srgbClr val="FF9100"/>
                </a:solidFill>
                <a:latin typeface="TWK Everett" panose="020B0204000000000000"/>
              </a:rPr>
              <a:t>: In SQL werden Daten aus mehreren Tabellen mithilfe von </a:t>
            </a:r>
            <a:r>
              <a:rPr lang="de-DE" sz="1200" i="1" dirty="0">
                <a:solidFill>
                  <a:srgbClr val="FF9100"/>
                </a:solidFill>
                <a:latin typeface="TWK Everett" panose="020B0204000000000000"/>
              </a:rPr>
              <a:t>JOIN-Operationen</a:t>
            </a:r>
            <a:r>
              <a:rPr lang="de-DE" sz="1200" dirty="0">
                <a:solidFill>
                  <a:srgbClr val="FF9100"/>
                </a:solidFill>
                <a:latin typeface="TWK Everett" panose="020B0204000000000000"/>
              </a:rPr>
              <a:t> miteinander verbunden. In </a:t>
            </a:r>
            <a:r>
              <a:rPr lang="de-DE" sz="1200" dirty="0" err="1">
                <a:solidFill>
                  <a:srgbClr val="FF9100"/>
                </a:solidFill>
                <a:latin typeface="TWK Everett" panose="020B0204000000000000"/>
              </a:rPr>
              <a:t>Firestore</a:t>
            </a:r>
            <a:r>
              <a:rPr lang="de-DE" sz="1200" dirty="0">
                <a:solidFill>
                  <a:srgbClr val="FF9100"/>
                </a:solidFill>
                <a:latin typeface="TWK Everett" panose="020B0204000000000000"/>
              </a:rPr>
              <a:t> existiert eine solche Funktionalität nicht und deswegen müssen hier alle </a:t>
            </a:r>
            <a:r>
              <a:rPr lang="de-DE" sz="1200" i="1" dirty="0">
                <a:solidFill>
                  <a:srgbClr val="FF9100"/>
                </a:solidFill>
                <a:latin typeface="TWK Everett" panose="020B0204000000000000"/>
              </a:rPr>
              <a:t>Collection</a:t>
            </a:r>
            <a:r>
              <a:rPr lang="de-DE" sz="1200" dirty="0">
                <a:solidFill>
                  <a:srgbClr val="FF9100"/>
                </a:solidFill>
                <a:latin typeface="TWK Everett" panose="020B0204000000000000"/>
              </a:rPr>
              <a:t> extra gelesen werden und einzeln dann nachgeladen werden, um </a:t>
            </a:r>
            <a:r>
              <a:rPr lang="de-DE" sz="1200" i="1" dirty="0">
                <a:solidFill>
                  <a:srgbClr val="FF9100"/>
                </a:solidFill>
                <a:latin typeface="TWK Everett" panose="020B0204000000000000"/>
              </a:rPr>
              <a:t>Collection</a:t>
            </a:r>
            <a:r>
              <a:rPr lang="de-DE" sz="1200" dirty="0">
                <a:solidFill>
                  <a:srgbClr val="FF9100"/>
                </a:solidFill>
                <a:latin typeface="TWK Everett" panose="020B0204000000000000"/>
              </a:rPr>
              <a:t> miteinander zu verbinden. </a:t>
            </a:r>
            <a:br>
              <a:rPr lang="de-DE" sz="1200" dirty="0">
                <a:solidFill>
                  <a:srgbClr val="FF9100"/>
                </a:solidFill>
                <a:latin typeface="TWK Everett" panose="020B0204000000000000"/>
              </a:rPr>
            </a:br>
            <a:r>
              <a:rPr lang="de-DE" sz="1200" dirty="0">
                <a:solidFill>
                  <a:srgbClr val="FF9100"/>
                </a:solidFill>
                <a:latin typeface="TWK Everett" panose="020B0204000000000000"/>
              </a:rPr>
              <a:t>=&gt; Diese Einschränkung hat ebenfalls dazu geführt, dass wir Redundanzen in unsere Datenstruktur eingebaut haben, damit wir Anfragen erleichtern, die sonst mit </a:t>
            </a:r>
            <a:r>
              <a:rPr lang="de-DE" sz="1200" i="1" dirty="0">
                <a:solidFill>
                  <a:srgbClr val="FF9100"/>
                </a:solidFill>
                <a:latin typeface="TWK Everett" panose="020B0204000000000000"/>
              </a:rPr>
              <a:t>JOINs</a:t>
            </a:r>
            <a:r>
              <a:rPr lang="de-DE" sz="1200" dirty="0">
                <a:solidFill>
                  <a:srgbClr val="FF9100"/>
                </a:solidFill>
                <a:latin typeface="TWK Everett" panose="020B0204000000000000"/>
              </a:rPr>
              <a:t> umgesetzt werden.</a:t>
            </a: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endParaRPr lang="de-DE" sz="1200" dirty="0">
              <a:solidFill>
                <a:srgbClr val="FF9100"/>
              </a:solidFill>
              <a:latin typeface="TWK Everett" panose="020B0204000000000000"/>
            </a:endParaRPr>
          </a:p>
          <a:p>
            <a:pPr marL="228600" indent="-228600">
              <a:buFont typeface="+mj-lt"/>
              <a:buAutoNum type="arabicPeriod"/>
            </a:pPr>
            <a:r>
              <a:rPr lang="de-DE" sz="1200" dirty="0">
                <a:solidFill>
                  <a:srgbClr val="FF9100"/>
                </a:solidFill>
                <a:latin typeface="TWK Everett" panose="020B0204000000000000"/>
              </a:rPr>
              <a:t>Keine Gruppierung Möglichkeit nach einem bestimmten Attribut (</a:t>
            </a:r>
            <a:r>
              <a:rPr lang="de-DE" sz="1200" i="1" dirty="0">
                <a:solidFill>
                  <a:srgbClr val="FF9100"/>
                </a:solidFill>
                <a:latin typeface="TWK Everett" panose="020B0204000000000000"/>
              </a:rPr>
              <a:t>GROUP BY) </a:t>
            </a:r>
            <a:r>
              <a:rPr lang="de-DE" sz="1200" dirty="0">
                <a:solidFill>
                  <a:srgbClr val="FF9100"/>
                </a:solidFill>
                <a:latin typeface="TWK Everett" panose="020B0204000000000000"/>
              </a:rPr>
              <a:t>und keine darauf aufbauende Bedingung zu formulieren </a:t>
            </a:r>
            <a:r>
              <a:rPr lang="de-DE" sz="1200" i="1" dirty="0">
                <a:solidFill>
                  <a:srgbClr val="FF9100"/>
                </a:solidFill>
                <a:latin typeface="TWK Everett" panose="020B0204000000000000"/>
              </a:rPr>
              <a:t>(Having)                                                                                                                                    </a:t>
            </a:r>
            <a:r>
              <a:rPr lang="de-DE" sz="1200" dirty="0">
                <a:solidFill>
                  <a:srgbClr val="FF9100"/>
                </a:solidFill>
                <a:latin typeface="TWK Everett" panose="020B0204000000000000"/>
              </a:rPr>
              <a:t>=&gt; Dies führt zu mehrere unnötige Leseanfrage, da wir alle Dokumente/Elemente einer Collection laden müssen und diese dann gruppieren</a:t>
            </a:r>
          </a:p>
          <a:p>
            <a:pPr marL="228600" indent="-228600">
              <a:buFont typeface="+mj-lt"/>
              <a:buAutoNum type="arabicPeriod"/>
            </a:pPr>
            <a:endParaRPr lang="de-DE" sz="1200" i="1" dirty="0">
              <a:solidFill>
                <a:srgbClr val="FF9100"/>
              </a:solidFill>
              <a:latin typeface="TWK Everett" panose="020B0204000000000000"/>
            </a:endParaRPr>
          </a:p>
          <a:p>
            <a:pPr marL="228600" indent="-228600">
              <a:buFont typeface="+mj-lt"/>
              <a:buAutoNum type="arabicPeriod"/>
            </a:pPr>
            <a:r>
              <a:rPr lang="de-DE" sz="1200" dirty="0">
                <a:solidFill>
                  <a:srgbClr val="FF9100"/>
                </a:solidFill>
                <a:latin typeface="TWK Everett" panose="020B0204000000000000"/>
              </a:rPr>
              <a:t>Kein direkter Zugriff auf </a:t>
            </a:r>
            <a:r>
              <a:rPr lang="de-DE" sz="1200" i="1" dirty="0">
                <a:solidFill>
                  <a:srgbClr val="FF9100"/>
                </a:solidFill>
                <a:latin typeface="TWK Everett" panose="020B0204000000000000"/>
              </a:rPr>
              <a:t>Sub-Collections</a:t>
            </a:r>
            <a:r>
              <a:rPr lang="de-DE" sz="1200" dirty="0">
                <a:solidFill>
                  <a:srgbClr val="FF9100"/>
                </a:solidFill>
                <a:latin typeface="TWK Everett" panose="020B0204000000000000"/>
              </a:rPr>
              <a:t>: Wenn man eine Sub-Collection einer Collection laden möchte, dann ist das nicht direkt möglich und man muss immer die übergeordnete Collection ebenfalls laden. Hier sind zusätzliche Leseoperationen und individuelle Nachladeprozesse erforderlich.</a:t>
            </a:r>
          </a:p>
          <a:p>
            <a:pPr marL="228600" indent="-228600">
              <a:buFont typeface="+mj-lt"/>
              <a:buAutoNum type="arabicPeriod"/>
            </a:pPr>
            <a:endParaRPr lang="de-DE" sz="1200" dirty="0">
              <a:solidFill>
                <a:srgbClr val="FF9100"/>
              </a:solidFill>
              <a:latin typeface="TWK Everett" panose="020B0204000000000000"/>
            </a:endParaRPr>
          </a:p>
          <a:p>
            <a:pPr marL="171450" indent="-171450">
              <a:buFont typeface="Symbol" panose="05050102010706020507" pitchFamily="18" charset="2"/>
              <a:buChar char="Þ"/>
            </a:pPr>
            <a:r>
              <a:rPr lang="de-DE" sz="1200" dirty="0">
                <a:solidFill>
                  <a:srgbClr val="FF9100"/>
                </a:solidFill>
                <a:latin typeface="TWK Everett" panose="020B0204000000000000"/>
              </a:rPr>
              <a:t>Komplexe Auswertungen benötigen oft zusätzliche clientseitige Logik.</a:t>
            </a:r>
          </a:p>
          <a:p>
            <a:pPr marL="171450" indent="-171450">
              <a:buFont typeface="Symbol" panose="05050102010706020507" pitchFamily="18" charset="2"/>
              <a:buChar char="Þ"/>
            </a:pPr>
            <a:endParaRPr lang="de-DE" sz="1200" dirty="0">
              <a:solidFill>
                <a:srgbClr val="FF9100"/>
              </a:solidFill>
              <a:latin typeface="TWK Everett" panose="020B0204000000000000"/>
            </a:endParaRPr>
          </a:p>
          <a:p>
            <a:pPr marL="171450" indent="-171450">
              <a:buFont typeface="Symbol" panose="05050102010706020507" pitchFamily="18" charset="2"/>
              <a:buChar char="Þ"/>
            </a:pPr>
            <a:r>
              <a:rPr lang="de-DE" sz="1200" b="1" dirty="0">
                <a:solidFill>
                  <a:srgbClr val="FF0000"/>
                </a:solidFill>
                <a:highlight>
                  <a:srgbClr val="FFFF00"/>
                </a:highlight>
                <a:latin typeface="TWK Everett" panose="020B0204000000000000"/>
              </a:rPr>
              <a:t>@Gregor </a:t>
            </a:r>
            <a:r>
              <a:rPr lang="de-DE" sz="1200" dirty="0">
                <a:solidFill>
                  <a:srgbClr val="FF9100"/>
                </a:solidFill>
                <a:latin typeface="TWK Everett" panose="020B0204000000000000"/>
              </a:rPr>
              <a:t>bitte fertig machen etc.</a:t>
            </a:r>
          </a:p>
        </p:txBody>
      </p:sp>
    </p:spTree>
    <p:extLst>
      <p:ext uri="{BB962C8B-B14F-4D97-AF65-F5344CB8AC3E}">
        <p14:creationId xmlns:p14="http://schemas.microsoft.com/office/powerpoint/2010/main" val="140013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wipe(down)">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2">
                                            <p:txEl>
                                              <p:pRg st="3" end="3"/>
                                            </p:txEl>
                                          </p:spTgt>
                                        </p:tgtEl>
                                        <p:attrNameLst>
                                          <p:attrName>style.visibility</p:attrName>
                                        </p:attrNameLst>
                                      </p:cBhvr>
                                      <p:to>
                                        <p:strVal val="visible"/>
                                      </p:to>
                                    </p:set>
                                    <p:animEffect transition="in" filter="wipe(down)">
                                      <p:cBhvr>
                                        <p:cTn id="12" dur="500"/>
                                        <p:tgtEl>
                                          <p:spTgt spid="12">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2">
                                            <p:txEl>
                                              <p:pRg st="5" end="5"/>
                                            </p:txEl>
                                          </p:spTgt>
                                        </p:tgtEl>
                                        <p:attrNameLst>
                                          <p:attrName>style.visibility</p:attrName>
                                        </p:attrNameLst>
                                      </p:cBhvr>
                                      <p:to>
                                        <p:strVal val="visible"/>
                                      </p:to>
                                    </p:set>
                                    <p:animEffect transition="in" filter="wipe(down)">
                                      <p:cBhvr>
                                        <p:cTn id="17" dur="500"/>
                                        <p:tgtEl>
                                          <p:spTgt spid="12">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2">
                                            <p:txEl>
                                              <p:pRg st="7" end="7"/>
                                            </p:txEl>
                                          </p:spTgt>
                                        </p:tgtEl>
                                        <p:attrNameLst>
                                          <p:attrName>style.visibility</p:attrName>
                                        </p:attrNameLst>
                                      </p:cBhvr>
                                      <p:to>
                                        <p:strVal val="visible"/>
                                      </p:to>
                                    </p:set>
                                    <p:animEffect transition="in" filter="wipe(down)">
                                      <p:cBhvr>
                                        <p:cTn id="22" dur="500"/>
                                        <p:tgtEl>
                                          <p:spTgt spid="1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1686</Words>
  <Application>Microsoft Office PowerPoint</Application>
  <PresentationFormat>Breitbild</PresentationFormat>
  <Paragraphs>228</Paragraphs>
  <Slides>12</Slides>
  <Notes>8</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12</vt:i4>
      </vt:variant>
    </vt:vector>
  </HeadingPairs>
  <TitlesOfParts>
    <vt:vector size="18" baseType="lpstr">
      <vt:lpstr>Aptos</vt:lpstr>
      <vt:lpstr>Aptos Display</vt:lpstr>
      <vt:lpstr>Arial</vt:lpstr>
      <vt:lpstr>Symbol</vt:lpstr>
      <vt:lpstr>TWK Everett</vt:lpstr>
      <vt:lpstr>Office</vt:lpstr>
      <vt:lpstr>Umsetzung der Semesteraufgabe mit Google Cloud Firestore</vt:lpstr>
      <vt:lpstr>Ausgangssituation</vt:lpstr>
      <vt:lpstr>Entscheidung Firestore</vt:lpstr>
      <vt:lpstr>Abfragesprache von Firestore</vt:lpstr>
      <vt:lpstr>Lokale Nutzung von Firestore</vt:lpstr>
      <vt:lpstr>Lokale Nutzung von Firestore</vt:lpstr>
      <vt:lpstr>Aufbau Datenstruktur</vt:lpstr>
      <vt:lpstr>Typsicherheit und Abfragen mit TypeScript</vt:lpstr>
      <vt:lpstr>Herausforderungen bei der Umsetzung der Read-Abfragen</vt:lpstr>
      <vt:lpstr>Herausforderungen bei der Umsetzung der Update- &amp; Delete Abfragen</vt:lpstr>
      <vt:lpstr>Fazit</vt:lpstr>
      <vt:lpstr>Quellen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Mertl</dc:creator>
  <cp:lastModifiedBy>Michael Mertl</cp:lastModifiedBy>
  <cp:revision>7</cp:revision>
  <dcterms:created xsi:type="dcterms:W3CDTF">2025-05-21T15:19:32Z</dcterms:created>
  <dcterms:modified xsi:type="dcterms:W3CDTF">2025-05-23T10:12:18Z</dcterms:modified>
</cp:coreProperties>
</file>

<file path=docProps/thumbnail.jpeg>
</file>